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26"/>
  </p:notesMasterIdLst>
  <p:sldIdLst>
    <p:sldId id="256" r:id="rId2"/>
    <p:sldId id="258" r:id="rId3"/>
    <p:sldId id="261" r:id="rId4"/>
    <p:sldId id="296" r:id="rId5"/>
    <p:sldId id="259" r:id="rId6"/>
    <p:sldId id="301" r:id="rId7"/>
    <p:sldId id="311" r:id="rId8"/>
    <p:sldId id="312" r:id="rId9"/>
    <p:sldId id="310" r:id="rId10"/>
    <p:sldId id="299" r:id="rId11"/>
    <p:sldId id="302" r:id="rId12"/>
    <p:sldId id="303" r:id="rId13"/>
    <p:sldId id="307" r:id="rId14"/>
    <p:sldId id="314" r:id="rId15"/>
    <p:sldId id="298" r:id="rId16"/>
    <p:sldId id="305" r:id="rId17"/>
    <p:sldId id="304" r:id="rId18"/>
    <p:sldId id="306" r:id="rId19"/>
    <p:sldId id="262" r:id="rId20"/>
    <p:sldId id="308" r:id="rId21"/>
    <p:sldId id="309" r:id="rId22"/>
    <p:sldId id="276" r:id="rId23"/>
    <p:sldId id="260" r:id="rId24"/>
    <p:sldId id="278" r:id="rId25"/>
  </p:sldIdLst>
  <p:sldSz cx="9144000" cy="5143500" type="screen16x9"/>
  <p:notesSz cx="6858000" cy="9144000"/>
  <p:embeddedFontLst>
    <p:embeddedFont>
      <p:font typeface="Lato" panose="020F0502020204030203" pitchFamily="34" charset="0"/>
      <p:regular r:id="rId27"/>
      <p:bold r:id="rId28"/>
      <p:italic r:id="rId29"/>
      <p:boldItalic r:id="rId30"/>
    </p:embeddedFont>
    <p:embeddedFont>
      <p:font typeface="Raleway" pitchFamily="2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6FC38C-D63B-4453-9B39-243FD8742AF4}" v="136" dt="2025-11-06T13:55:16.555"/>
  </p1510:revLst>
</p1510:revInfo>
</file>

<file path=ppt/tableStyles.xml><?xml version="1.0" encoding="utf-8"?>
<a:tblStyleLst xmlns:a="http://schemas.openxmlformats.org/drawingml/2006/main" def="{C98665B7-6574-423E-A4B5-A6C020D860FF}">
  <a:tblStyle styleId="{C98665B7-6574-423E-A4B5-A6C020D860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1A8698C-63BC-4B6A-AE92-7E62379B444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0823" autoAdjust="0"/>
  </p:normalViewPr>
  <p:slideViewPr>
    <p:cSldViewPr snapToGrid="0">
      <p:cViewPr varScale="1">
        <p:scale>
          <a:sx n="98" d="100"/>
          <a:sy n="98" d="100"/>
        </p:scale>
        <p:origin x="1896" y="9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0D9002-DCC1-4A1D-A13C-1FAA13332D1B}" type="doc">
      <dgm:prSet loTypeId="urn:microsoft.com/office/officeart/2008/layout/LinedList" loCatId="list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41041A4-0CA0-4038-AE70-6AC6B9697FA6}">
      <dgm:prSet custT="1"/>
      <dgm:spPr/>
      <dgm:t>
        <a:bodyPr/>
        <a:lstStyle/>
        <a:p>
          <a:r>
            <a:rPr lang="en-US" sz="3600"/>
            <a:t>USC Knowledge Check</a:t>
          </a:r>
        </a:p>
      </dgm:t>
    </dgm:pt>
    <dgm:pt modelId="{626D5439-BC8A-4A54-8D24-384D6C04B4E7}" type="parTrans" cxnId="{F51A6456-12EB-4DDE-BB06-4C0145710D8A}">
      <dgm:prSet/>
      <dgm:spPr/>
      <dgm:t>
        <a:bodyPr/>
        <a:lstStyle/>
        <a:p>
          <a:endParaRPr lang="en-US" sz="3600"/>
        </a:p>
      </dgm:t>
    </dgm:pt>
    <dgm:pt modelId="{FB43BD90-7AAC-4FE1-962C-EF69A728C0FE}" type="sibTrans" cxnId="{F51A6456-12EB-4DDE-BB06-4C0145710D8A}">
      <dgm:prSet/>
      <dgm:spPr/>
      <dgm:t>
        <a:bodyPr/>
        <a:lstStyle/>
        <a:p>
          <a:endParaRPr lang="en-US" sz="3600"/>
        </a:p>
      </dgm:t>
    </dgm:pt>
    <dgm:pt modelId="{ED51AE97-6AFC-4579-AD80-30A7AAEEA65B}">
      <dgm:prSet custT="1"/>
      <dgm:spPr/>
      <dgm:t>
        <a:bodyPr/>
        <a:lstStyle/>
        <a:p>
          <a:r>
            <a:rPr lang="en-US" sz="3600" dirty="0"/>
            <a:t>Tips &amp; Reminders</a:t>
          </a:r>
        </a:p>
      </dgm:t>
    </dgm:pt>
    <dgm:pt modelId="{A0FC6B89-6CD5-4FA0-A70C-0E6F44C736DD}" type="parTrans" cxnId="{3B466C6A-0561-43CB-B72E-88F008280BF6}">
      <dgm:prSet/>
      <dgm:spPr/>
      <dgm:t>
        <a:bodyPr/>
        <a:lstStyle/>
        <a:p>
          <a:endParaRPr lang="en-US" sz="3600"/>
        </a:p>
      </dgm:t>
    </dgm:pt>
    <dgm:pt modelId="{41D4225E-6B42-4A5E-8FE0-8374A1523E35}" type="sibTrans" cxnId="{3B466C6A-0561-43CB-B72E-88F008280BF6}">
      <dgm:prSet/>
      <dgm:spPr/>
      <dgm:t>
        <a:bodyPr/>
        <a:lstStyle/>
        <a:p>
          <a:endParaRPr lang="en-US" sz="3600"/>
        </a:p>
      </dgm:t>
    </dgm:pt>
    <dgm:pt modelId="{8C9EF0A5-B95F-44C2-8D68-A79DD7666729}">
      <dgm:prSet custT="1"/>
      <dgm:spPr/>
      <dgm:t>
        <a:bodyPr/>
        <a:lstStyle/>
        <a:p>
          <a:r>
            <a:rPr lang="en-US" sz="3600"/>
            <a:t>Reflection</a:t>
          </a:r>
        </a:p>
      </dgm:t>
    </dgm:pt>
    <dgm:pt modelId="{15F89CDC-2FE3-451E-9A80-B1CD714BB43D}" type="parTrans" cxnId="{B52D15A2-018D-43AC-A296-3FF506E02527}">
      <dgm:prSet/>
      <dgm:spPr/>
      <dgm:t>
        <a:bodyPr/>
        <a:lstStyle/>
        <a:p>
          <a:endParaRPr lang="en-US" sz="3600"/>
        </a:p>
      </dgm:t>
    </dgm:pt>
    <dgm:pt modelId="{878B4665-DE22-4BFA-B9E5-401FC9D691F8}" type="sibTrans" cxnId="{B52D15A2-018D-43AC-A296-3FF506E02527}">
      <dgm:prSet/>
      <dgm:spPr/>
      <dgm:t>
        <a:bodyPr/>
        <a:lstStyle/>
        <a:p>
          <a:endParaRPr lang="en-US" sz="3600"/>
        </a:p>
      </dgm:t>
    </dgm:pt>
    <dgm:pt modelId="{B6BC7FDE-7A62-4FD1-9C89-0327483EB6B2}">
      <dgm:prSet custT="1"/>
      <dgm:spPr/>
      <dgm:t>
        <a:bodyPr/>
        <a:lstStyle/>
        <a:p>
          <a:r>
            <a:rPr lang="en-US" sz="3600"/>
            <a:t>Wrap-Up</a:t>
          </a:r>
        </a:p>
      </dgm:t>
    </dgm:pt>
    <dgm:pt modelId="{B94F0643-FA2A-48AD-A687-5FCFC76E51F9}" type="parTrans" cxnId="{944B2A8E-78F7-4911-B687-F3C222E3EAFD}">
      <dgm:prSet/>
      <dgm:spPr/>
      <dgm:t>
        <a:bodyPr/>
        <a:lstStyle/>
        <a:p>
          <a:endParaRPr lang="en-US" sz="3600"/>
        </a:p>
      </dgm:t>
    </dgm:pt>
    <dgm:pt modelId="{D49AACA3-CE42-49FC-8B56-47DE367ED9D8}" type="sibTrans" cxnId="{944B2A8E-78F7-4911-B687-F3C222E3EAFD}">
      <dgm:prSet/>
      <dgm:spPr/>
      <dgm:t>
        <a:bodyPr/>
        <a:lstStyle/>
        <a:p>
          <a:endParaRPr lang="en-US" sz="3600"/>
        </a:p>
      </dgm:t>
    </dgm:pt>
    <dgm:pt modelId="{F07999B0-CDD5-4C5A-B0EA-F003779E4A73}" type="pres">
      <dgm:prSet presAssocID="{230D9002-DCC1-4A1D-A13C-1FAA13332D1B}" presName="vert0" presStyleCnt="0">
        <dgm:presLayoutVars>
          <dgm:dir/>
          <dgm:animOne val="branch"/>
          <dgm:animLvl val="lvl"/>
        </dgm:presLayoutVars>
      </dgm:prSet>
      <dgm:spPr/>
    </dgm:pt>
    <dgm:pt modelId="{C53D1D6E-A753-4B41-918B-9B1BE2B1057E}" type="pres">
      <dgm:prSet presAssocID="{041041A4-0CA0-4038-AE70-6AC6B9697FA6}" presName="thickLine" presStyleLbl="alignNode1" presStyleIdx="0" presStyleCnt="4"/>
      <dgm:spPr/>
    </dgm:pt>
    <dgm:pt modelId="{0BDA1226-1E4E-4055-98BC-A41F1CD598FF}" type="pres">
      <dgm:prSet presAssocID="{041041A4-0CA0-4038-AE70-6AC6B9697FA6}" presName="horz1" presStyleCnt="0"/>
      <dgm:spPr/>
    </dgm:pt>
    <dgm:pt modelId="{12AEFC4C-3831-47CB-B6C9-06B49AD5B1EA}" type="pres">
      <dgm:prSet presAssocID="{041041A4-0CA0-4038-AE70-6AC6B9697FA6}" presName="tx1" presStyleLbl="revTx" presStyleIdx="0" presStyleCnt="4"/>
      <dgm:spPr/>
    </dgm:pt>
    <dgm:pt modelId="{9D3FF3B8-B26C-4229-B4F3-1A427FED56CB}" type="pres">
      <dgm:prSet presAssocID="{041041A4-0CA0-4038-AE70-6AC6B9697FA6}" presName="vert1" presStyleCnt="0"/>
      <dgm:spPr/>
    </dgm:pt>
    <dgm:pt modelId="{0AE9E6D6-6558-4C48-AA67-2C309E2175A1}" type="pres">
      <dgm:prSet presAssocID="{ED51AE97-6AFC-4579-AD80-30A7AAEEA65B}" presName="thickLine" presStyleLbl="alignNode1" presStyleIdx="1" presStyleCnt="4"/>
      <dgm:spPr/>
    </dgm:pt>
    <dgm:pt modelId="{F2E6CDB9-769B-4916-BDE9-5217E6D1DE41}" type="pres">
      <dgm:prSet presAssocID="{ED51AE97-6AFC-4579-AD80-30A7AAEEA65B}" presName="horz1" presStyleCnt="0"/>
      <dgm:spPr/>
    </dgm:pt>
    <dgm:pt modelId="{383A53C5-BA67-4397-A0CC-1DE9DB4D1E9C}" type="pres">
      <dgm:prSet presAssocID="{ED51AE97-6AFC-4579-AD80-30A7AAEEA65B}" presName="tx1" presStyleLbl="revTx" presStyleIdx="1" presStyleCnt="4"/>
      <dgm:spPr/>
    </dgm:pt>
    <dgm:pt modelId="{E74D1CF2-C2DF-4758-8734-C7E22144D7AD}" type="pres">
      <dgm:prSet presAssocID="{ED51AE97-6AFC-4579-AD80-30A7AAEEA65B}" presName="vert1" presStyleCnt="0"/>
      <dgm:spPr/>
    </dgm:pt>
    <dgm:pt modelId="{F35E5088-DA7F-4E65-AB2C-939EA89FC88C}" type="pres">
      <dgm:prSet presAssocID="{8C9EF0A5-B95F-44C2-8D68-A79DD7666729}" presName="thickLine" presStyleLbl="alignNode1" presStyleIdx="2" presStyleCnt="4"/>
      <dgm:spPr/>
    </dgm:pt>
    <dgm:pt modelId="{148EA92E-6964-4EFB-BA55-D7C6A0C5CB2C}" type="pres">
      <dgm:prSet presAssocID="{8C9EF0A5-B95F-44C2-8D68-A79DD7666729}" presName="horz1" presStyleCnt="0"/>
      <dgm:spPr/>
    </dgm:pt>
    <dgm:pt modelId="{1E5B2E9D-E5EE-4F7C-B55C-DFCD90990A6C}" type="pres">
      <dgm:prSet presAssocID="{8C9EF0A5-B95F-44C2-8D68-A79DD7666729}" presName="tx1" presStyleLbl="revTx" presStyleIdx="2" presStyleCnt="4"/>
      <dgm:spPr/>
    </dgm:pt>
    <dgm:pt modelId="{C3F341AF-A928-4CD3-BCE8-97D34918CFEB}" type="pres">
      <dgm:prSet presAssocID="{8C9EF0A5-B95F-44C2-8D68-A79DD7666729}" presName="vert1" presStyleCnt="0"/>
      <dgm:spPr/>
    </dgm:pt>
    <dgm:pt modelId="{7EF2DA63-5F66-43B0-AA8B-DE552FFEDC0A}" type="pres">
      <dgm:prSet presAssocID="{B6BC7FDE-7A62-4FD1-9C89-0327483EB6B2}" presName="thickLine" presStyleLbl="alignNode1" presStyleIdx="3" presStyleCnt="4"/>
      <dgm:spPr/>
    </dgm:pt>
    <dgm:pt modelId="{CAEF7877-6B1C-4EF9-97A4-4381C5617025}" type="pres">
      <dgm:prSet presAssocID="{B6BC7FDE-7A62-4FD1-9C89-0327483EB6B2}" presName="horz1" presStyleCnt="0"/>
      <dgm:spPr/>
    </dgm:pt>
    <dgm:pt modelId="{5F853421-FB00-4E7F-A4EA-6E8792EEB6C1}" type="pres">
      <dgm:prSet presAssocID="{B6BC7FDE-7A62-4FD1-9C89-0327483EB6B2}" presName="tx1" presStyleLbl="revTx" presStyleIdx="3" presStyleCnt="4"/>
      <dgm:spPr/>
    </dgm:pt>
    <dgm:pt modelId="{598D0FEA-CC15-4677-96D5-7AECBE42258C}" type="pres">
      <dgm:prSet presAssocID="{B6BC7FDE-7A62-4FD1-9C89-0327483EB6B2}" presName="vert1" presStyleCnt="0"/>
      <dgm:spPr/>
    </dgm:pt>
  </dgm:ptLst>
  <dgm:cxnLst>
    <dgm:cxn modelId="{6491FA2A-73B6-4EF6-8E25-2D5294AE566C}" type="presOf" srcId="{ED51AE97-6AFC-4579-AD80-30A7AAEEA65B}" destId="{383A53C5-BA67-4397-A0CC-1DE9DB4D1E9C}" srcOrd="0" destOrd="0" presId="urn:microsoft.com/office/officeart/2008/layout/LinedList"/>
    <dgm:cxn modelId="{63DBE144-8455-4B63-8606-BF8170018147}" type="presOf" srcId="{041041A4-0CA0-4038-AE70-6AC6B9697FA6}" destId="{12AEFC4C-3831-47CB-B6C9-06B49AD5B1EA}" srcOrd="0" destOrd="0" presId="urn:microsoft.com/office/officeart/2008/layout/LinedList"/>
    <dgm:cxn modelId="{3B466C6A-0561-43CB-B72E-88F008280BF6}" srcId="{230D9002-DCC1-4A1D-A13C-1FAA13332D1B}" destId="{ED51AE97-6AFC-4579-AD80-30A7AAEEA65B}" srcOrd="1" destOrd="0" parTransId="{A0FC6B89-6CD5-4FA0-A70C-0E6F44C736DD}" sibTransId="{41D4225E-6B42-4A5E-8FE0-8374A1523E35}"/>
    <dgm:cxn modelId="{F51A6456-12EB-4DDE-BB06-4C0145710D8A}" srcId="{230D9002-DCC1-4A1D-A13C-1FAA13332D1B}" destId="{041041A4-0CA0-4038-AE70-6AC6B9697FA6}" srcOrd="0" destOrd="0" parTransId="{626D5439-BC8A-4A54-8D24-384D6C04B4E7}" sibTransId="{FB43BD90-7AAC-4FE1-962C-EF69A728C0FE}"/>
    <dgm:cxn modelId="{40F9768C-B1EE-48AC-A23B-FCA2F4FF0D49}" type="presOf" srcId="{B6BC7FDE-7A62-4FD1-9C89-0327483EB6B2}" destId="{5F853421-FB00-4E7F-A4EA-6E8792EEB6C1}" srcOrd="0" destOrd="0" presId="urn:microsoft.com/office/officeart/2008/layout/LinedList"/>
    <dgm:cxn modelId="{944B2A8E-78F7-4911-B687-F3C222E3EAFD}" srcId="{230D9002-DCC1-4A1D-A13C-1FAA13332D1B}" destId="{B6BC7FDE-7A62-4FD1-9C89-0327483EB6B2}" srcOrd="3" destOrd="0" parTransId="{B94F0643-FA2A-48AD-A687-5FCFC76E51F9}" sibTransId="{D49AACA3-CE42-49FC-8B56-47DE367ED9D8}"/>
    <dgm:cxn modelId="{B52D15A2-018D-43AC-A296-3FF506E02527}" srcId="{230D9002-DCC1-4A1D-A13C-1FAA13332D1B}" destId="{8C9EF0A5-B95F-44C2-8D68-A79DD7666729}" srcOrd="2" destOrd="0" parTransId="{15F89CDC-2FE3-451E-9A80-B1CD714BB43D}" sibTransId="{878B4665-DE22-4BFA-B9E5-401FC9D691F8}"/>
    <dgm:cxn modelId="{5B7B00B0-CF8B-4EE2-B965-AD8C6701C041}" type="presOf" srcId="{8C9EF0A5-B95F-44C2-8D68-A79DD7666729}" destId="{1E5B2E9D-E5EE-4F7C-B55C-DFCD90990A6C}" srcOrd="0" destOrd="0" presId="urn:microsoft.com/office/officeart/2008/layout/LinedList"/>
    <dgm:cxn modelId="{48AB02D4-9CF6-424B-9702-5C9DCF974759}" type="presOf" srcId="{230D9002-DCC1-4A1D-A13C-1FAA13332D1B}" destId="{F07999B0-CDD5-4C5A-B0EA-F003779E4A73}" srcOrd="0" destOrd="0" presId="urn:microsoft.com/office/officeart/2008/layout/LinedList"/>
    <dgm:cxn modelId="{CE0D3F73-8913-4D8F-B5CF-043F8649BC83}" type="presParOf" srcId="{F07999B0-CDD5-4C5A-B0EA-F003779E4A73}" destId="{C53D1D6E-A753-4B41-918B-9B1BE2B1057E}" srcOrd="0" destOrd="0" presId="urn:microsoft.com/office/officeart/2008/layout/LinedList"/>
    <dgm:cxn modelId="{B4843480-E97F-44DE-A93C-E1E7D7CF9D12}" type="presParOf" srcId="{F07999B0-CDD5-4C5A-B0EA-F003779E4A73}" destId="{0BDA1226-1E4E-4055-98BC-A41F1CD598FF}" srcOrd="1" destOrd="0" presId="urn:microsoft.com/office/officeart/2008/layout/LinedList"/>
    <dgm:cxn modelId="{53418A98-C8EC-43DB-98CF-3B69B2538D73}" type="presParOf" srcId="{0BDA1226-1E4E-4055-98BC-A41F1CD598FF}" destId="{12AEFC4C-3831-47CB-B6C9-06B49AD5B1EA}" srcOrd="0" destOrd="0" presId="urn:microsoft.com/office/officeart/2008/layout/LinedList"/>
    <dgm:cxn modelId="{8D61093D-C933-4966-98AB-26FEF7B2775B}" type="presParOf" srcId="{0BDA1226-1E4E-4055-98BC-A41F1CD598FF}" destId="{9D3FF3B8-B26C-4229-B4F3-1A427FED56CB}" srcOrd="1" destOrd="0" presId="urn:microsoft.com/office/officeart/2008/layout/LinedList"/>
    <dgm:cxn modelId="{EAF4A942-68B6-4B81-B57A-62CE47E918A6}" type="presParOf" srcId="{F07999B0-CDD5-4C5A-B0EA-F003779E4A73}" destId="{0AE9E6D6-6558-4C48-AA67-2C309E2175A1}" srcOrd="2" destOrd="0" presId="urn:microsoft.com/office/officeart/2008/layout/LinedList"/>
    <dgm:cxn modelId="{A6BC971D-DB2B-40D2-950D-7105BA5367AC}" type="presParOf" srcId="{F07999B0-CDD5-4C5A-B0EA-F003779E4A73}" destId="{F2E6CDB9-769B-4916-BDE9-5217E6D1DE41}" srcOrd="3" destOrd="0" presId="urn:microsoft.com/office/officeart/2008/layout/LinedList"/>
    <dgm:cxn modelId="{14B221FD-22B9-4050-836F-32A465EA8D1E}" type="presParOf" srcId="{F2E6CDB9-769B-4916-BDE9-5217E6D1DE41}" destId="{383A53C5-BA67-4397-A0CC-1DE9DB4D1E9C}" srcOrd="0" destOrd="0" presId="urn:microsoft.com/office/officeart/2008/layout/LinedList"/>
    <dgm:cxn modelId="{F50690F5-1F48-45E2-9B08-D94D24858F49}" type="presParOf" srcId="{F2E6CDB9-769B-4916-BDE9-5217E6D1DE41}" destId="{E74D1CF2-C2DF-4758-8734-C7E22144D7AD}" srcOrd="1" destOrd="0" presId="urn:microsoft.com/office/officeart/2008/layout/LinedList"/>
    <dgm:cxn modelId="{DA128AB5-A9AC-4A6F-A5F6-C5ECB6AB08AB}" type="presParOf" srcId="{F07999B0-CDD5-4C5A-B0EA-F003779E4A73}" destId="{F35E5088-DA7F-4E65-AB2C-939EA89FC88C}" srcOrd="4" destOrd="0" presId="urn:microsoft.com/office/officeart/2008/layout/LinedList"/>
    <dgm:cxn modelId="{182BB9AF-A7F6-4696-821C-1FDB2A2E9C15}" type="presParOf" srcId="{F07999B0-CDD5-4C5A-B0EA-F003779E4A73}" destId="{148EA92E-6964-4EFB-BA55-D7C6A0C5CB2C}" srcOrd="5" destOrd="0" presId="urn:microsoft.com/office/officeart/2008/layout/LinedList"/>
    <dgm:cxn modelId="{3890DB1A-0969-476B-9FB4-240E12CAC1DF}" type="presParOf" srcId="{148EA92E-6964-4EFB-BA55-D7C6A0C5CB2C}" destId="{1E5B2E9D-E5EE-4F7C-B55C-DFCD90990A6C}" srcOrd="0" destOrd="0" presId="urn:microsoft.com/office/officeart/2008/layout/LinedList"/>
    <dgm:cxn modelId="{566AA241-A9AA-4D67-9CB3-E46A4C59E03F}" type="presParOf" srcId="{148EA92E-6964-4EFB-BA55-D7C6A0C5CB2C}" destId="{C3F341AF-A928-4CD3-BCE8-97D34918CFEB}" srcOrd="1" destOrd="0" presId="urn:microsoft.com/office/officeart/2008/layout/LinedList"/>
    <dgm:cxn modelId="{C3E4D611-5F64-4E95-A557-35107D15B5C0}" type="presParOf" srcId="{F07999B0-CDD5-4C5A-B0EA-F003779E4A73}" destId="{7EF2DA63-5F66-43B0-AA8B-DE552FFEDC0A}" srcOrd="6" destOrd="0" presId="urn:microsoft.com/office/officeart/2008/layout/LinedList"/>
    <dgm:cxn modelId="{50232759-4762-4C79-A6F7-37E2511D0B9B}" type="presParOf" srcId="{F07999B0-CDD5-4C5A-B0EA-F003779E4A73}" destId="{CAEF7877-6B1C-4EF9-97A4-4381C5617025}" srcOrd="7" destOrd="0" presId="urn:microsoft.com/office/officeart/2008/layout/LinedList"/>
    <dgm:cxn modelId="{59A14946-7D57-4FE9-B5B4-CC58C8B5C678}" type="presParOf" srcId="{CAEF7877-6B1C-4EF9-97A4-4381C5617025}" destId="{5F853421-FB00-4E7F-A4EA-6E8792EEB6C1}" srcOrd="0" destOrd="0" presId="urn:microsoft.com/office/officeart/2008/layout/LinedList"/>
    <dgm:cxn modelId="{80E48320-C5BB-42A3-9DA4-F7CADCD82E8D}" type="presParOf" srcId="{CAEF7877-6B1C-4EF9-97A4-4381C5617025}" destId="{598D0FEA-CC15-4677-96D5-7AECBE42258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1A25A9-CDEC-42A9-A987-4D0EF102E65D}" type="doc">
      <dgm:prSet loTypeId="urn:microsoft.com/office/officeart/2016/7/layout/LinearBlockProcessNumbered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95C1280-3E67-4384-AF5B-B119B870779A}">
      <dgm:prSet custT="1"/>
      <dgm:spPr/>
      <dgm:t>
        <a:bodyPr/>
        <a:lstStyle/>
        <a:p>
          <a:pPr algn="ctr"/>
          <a:r>
            <a:rPr lang="en-US" sz="4000" b="0" i="0" dirty="0"/>
            <a:t>Finishing up this fall?</a:t>
          </a:r>
          <a:endParaRPr lang="en-US" sz="4000" dirty="0"/>
        </a:p>
      </dgm:t>
      <dgm:extLst>
        <a:ext uri="{E40237B7-FDA0-4F09-8148-C483321AD2D9}">
          <dgm14:cNvPr xmlns:dgm14="http://schemas.microsoft.com/office/drawing/2010/diagram" id="0" name="" descr="Finishing up this fall?&#10;Prepping for spring?&#10;"/>
        </a:ext>
      </dgm:extLst>
    </dgm:pt>
    <dgm:pt modelId="{25B53687-D97D-4EC1-9B1A-689E44A8B6DD}" type="parTrans" cxnId="{345492E3-8B40-47FF-BB18-85EB258D230C}">
      <dgm:prSet/>
      <dgm:spPr/>
      <dgm:t>
        <a:bodyPr/>
        <a:lstStyle/>
        <a:p>
          <a:endParaRPr lang="en-US"/>
        </a:p>
      </dgm:t>
    </dgm:pt>
    <dgm:pt modelId="{8841ED51-62BA-4439-A8CE-7E27F6E5E87C}" type="sibTrans" cxnId="{345492E3-8B40-47FF-BB18-85EB258D230C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A3FC9C7D-A881-4BF3-B9C7-81F0A8765667}">
      <dgm:prSet custT="1"/>
      <dgm:spPr/>
      <dgm:t>
        <a:bodyPr/>
        <a:lstStyle/>
        <a:p>
          <a:pPr algn="ctr"/>
          <a:r>
            <a:rPr lang="en-US" sz="4000" b="0" i="0" dirty="0"/>
            <a:t>Prepping for spring?</a:t>
          </a:r>
          <a:endParaRPr lang="en-US" sz="4000" dirty="0"/>
        </a:p>
      </dgm:t>
      <dgm:extLst>
        <a:ext uri="{E40237B7-FDA0-4F09-8148-C483321AD2D9}">
          <dgm14:cNvPr xmlns:dgm14="http://schemas.microsoft.com/office/drawing/2010/diagram" id="0" name="" descr="Finishing up this fall?&#10;Prepping for spring?&#10;"/>
        </a:ext>
      </dgm:extLst>
    </dgm:pt>
    <dgm:pt modelId="{DAD29649-B74C-411C-975A-EBBC6911FAB7}" type="parTrans" cxnId="{F1540031-5D82-46FC-9317-AE160C75A8E6}">
      <dgm:prSet/>
      <dgm:spPr/>
      <dgm:t>
        <a:bodyPr/>
        <a:lstStyle/>
        <a:p>
          <a:endParaRPr lang="en-US"/>
        </a:p>
      </dgm:t>
    </dgm:pt>
    <dgm:pt modelId="{19FBFD75-343B-43EF-8F82-C912783CD1C9}" type="sibTrans" cxnId="{F1540031-5D82-46FC-9317-AE160C75A8E6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F5615C51-A53F-4F84-8712-E26C13F13DB5}" type="pres">
      <dgm:prSet presAssocID="{241A25A9-CDEC-42A9-A987-4D0EF102E65D}" presName="Name0" presStyleCnt="0">
        <dgm:presLayoutVars>
          <dgm:animLvl val="lvl"/>
          <dgm:resizeHandles val="exact"/>
        </dgm:presLayoutVars>
      </dgm:prSet>
      <dgm:spPr/>
    </dgm:pt>
    <dgm:pt modelId="{4D133D9D-42AF-40AC-9DA3-3127ED7BC226}" type="pres">
      <dgm:prSet presAssocID="{595C1280-3E67-4384-AF5B-B119B870779A}" presName="compositeNode" presStyleCnt="0">
        <dgm:presLayoutVars>
          <dgm:bulletEnabled val="1"/>
        </dgm:presLayoutVars>
      </dgm:prSet>
      <dgm:spPr/>
    </dgm:pt>
    <dgm:pt modelId="{B083E454-3B8B-445A-B7CF-74C0CB9CF8B5}" type="pres">
      <dgm:prSet presAssocID="{595C1280-3E67-4384-AF5B-B119B870779A}" presName="bgRect" presStyleLbl="alignNode1" presStyleIdx="0" presStyleCnt="2"/>
      <dgm:spPr/>
    </dgm:pt>
    <dgm:pt modelId="{D6E843E1-C9AF-4155-B6A2-1CF86467554E}" type="pres">
      <dgm:prSet presAssocID="{8841ED51-62BA-4439-A8CE-7E27F6E5E87C}" presName="sibTransNodeRect" presStyleLbl="alignNode1" presStyleIdx="0" presStyleCnt="2">
        <dgm:presLayoutVars>
          <dgm:chMax val="0"/>
          <dgm:bulletEnabled val="1"/>
        </dgm:presLayoutVars>
      </dgm:prSet>
      <dgm:spPr/>
    </dgm:pt>
    <dgm:pt modelId="{0102D426-5741-4DDB-A987-E198F81C72EA}" type="pres">
      <dgm:prSet presAssocID="{595C1280-3E67-4384-AF5B-B119B870779A}" presName="nodeRect" presStyleLbl="alignNode1" presStyleIdx="0" presStyleCnt="2">
        <dgm:presLayoutVars>
          <dgm:bulletEnabled val="1"/>
        </dgm:presLayoutVars>
      </dgm:prSet>
      <dgm:spPr/>
    </dgm:pt>
    <dgm:pt modelId="{B6448D57-A939-4F7C-9BEF-BBAAFD952265}" type="pres">
      <dgm:prSet presAssocID="{8841ED51-62BA-4439-A8CE-7E27F6E5E87C}" presName="sibTrans" presStyleCnt="0"/>
      <dgm:spPr/>
    </dgm:pt>
    <dgm:pt modelId="{4338F4E0-22D6-4087-A8F0-36B0582A2A90}" type="pres">
      <dgm:prSet presAssocID="{A3FC9C7D-A881-4BF3-B9C7-81F0A8765667}" presName="compositeNode" presStyleCnt="0">
        <dgm:presLayoutVars>
          <dgm:bulletEnabled val="1"/>
        </dgm:presLayoutVars>
      </dgm:prSet>
      <dgm:spPr/>
    </dgm:pt>
    <dgm:pt modelId="{DA66DA9E-9AE4-4BD9-9E70-CCD71618DFF4}" type="pres">
      <dgm:prSet presAssocID="{A3FC9C7D-A881-4BF3-B9C7-81F0A8765667}" presName="bgRect" presStyleLbl="alignNode1" presStyleIdx="1" presStyleCnt="2"/>
      <dgm:spPr/>
    </dgm:pt>
    <dgm:pt modelId="{9DBBC241-CF52-4B75-BCA1-7E97F148265F}" type="pres">
      <dgm:prSet presAssocID="{19FBFD75-343B-43EF-8F82-C912783CD1C9}" presName="sibTransNodeRect" presStyleLbl="alignNode1" presStyleIdx="1" presStyleCnt="2">
        <dgm:presLayoutVars>
          <dgm:chMax val="0"/>
          <dgm:bulletEnabled val="1"/>
        </dgm:presLayoutVars>
      </dgm:prSet>
      <dgm:spPr/>
    </dgm:pt>
    <dgm:pt modelId="{15D906E7-8213-4F01-A7EB-86BBEEAE7CBC}" type="pres">
      <dgm:prSet presAssocID="{A3FC9C7D-A881-4BF3-B9C7-81F0A8765667}" presName="nodeRect" presStyleLbl="alignNode1" presStyleIdx="1" presStyleCnt="2">
        <dgm:presLayoutVars>
          <dgm:bulletEnabled val="1"/>
        </dgm:presLayoutVars>
      </dgm:prSet>
      <dgm:spPr/>
    </dgm:pt>
  </dgm:ptLst>
  <dgm:cxnLst>
    <dgm:cxn modelId="{A4785F30-63DC-4D57-848B-CB98B698E4FB}" type="presOf" srcId="{A3FC9C7D-A881-4BF3-B9C7-81F0A8765667}" destId="{15D906E7-8213-4F01-A7EB-86BBEEAE7CBC}" srcOrd="1" destOrd="0" presId="urn:microsoft.com/office/officeart/2016/7/layout/LinearBlockProcessNumbered"/>
    <dgm:cxn modelId="{F1540031-5D82-46FC-9317-AE160C75A8E6}" srcId="{241A25A9-CDEC-42A9-A987-4D0EF102E65D}" destId="{A3FC9C7D-A881-4BF3-B9C7-81F0A8765667}" srcOrd="1" destOrd="0" parTransId="{DAD29649-B74C-411C-975A-EBBC6911FAB7}" sibTransId="{19FBFD75-343B-43EF-8F82-C912783CD1C9}"/>
    <dgm:cxn modelId="{891A153E-E73D-4090-81E2-C704D4E19B98}" type="presOf" srcId="{8841ED51-62BA-4439-A8CE-7E27F6E5E87C}" destId="{D6E843E1-C9AF-4155-B6A2-1CF86467554E}" srcOrd="0" destOrd="0" presId="urn:microsoft.com/office/officeart/2016/7/layout/LinearBlockProcessNumbered"/>
    <dgm:cxn modelId="{8CC7F54D-9110-47F9-85B9-1F8259B0BA72}" type="presOf" srcId="{595C1280-3E67-4384-AF5B-B119B870779A}" destId="{B083E454-3B8B-445A-B7CF-74C0CB9CF8B5}" srcOrd="0" destOrd="0" presId="urn:microsoft.com/office/officeart/2016/7/layout/LinearBlockProcessNumbered"/>
    <dgm:cxn modelId="{10C85D8F-FA3D-45E0-B4E2-BEA996BB5100}" type="presOf" srcId="{A3FC9C7D-A881-4BF3-B9C7-81F0A8765667}" destId="{DA66DA9E-9AE4-4BD9-9E70-CCD71618DFF4}" srcOrd="0" destOrd="0" presId="urn:microsoft.com/office/officeart/2016/7/layout/LinearBlockProcessNumbered"/>
    <dgm:cxn modelId="{F4F823CB-C2DD-4EA7-8931-AD6BF67FB04A}" type="presOf" srcId="{595C1280-3E67-4384-AF5B-B119B870779A}" destId="{0102D426-5741-4DDB-A987-E198F81C72EA}" srcOrd="1" destOrd="0" presId="urn:microsoft.com/office/officeart/2016/7/layout/LinearBlockProcessNumbered"/>
    <dgm:cxn modelId="{345492E3-8B40-47FF-BB18-85EB258D230C}" srcId="{241A25A9-CDEC-42A9-A987-4D0EF102E65D}" destId="{595C1280-3E67-4384-AF5B-B119B870779A}" srcOrd="0" destOrd="0" parTransId="{25B53687-D97D-4EC1-9B1A-689E44A8B6DD}" sibTransId="{8841ED51-62BA-4439-A8CE-7E27F6E5E87C}"/>
    <dgm:cxn modelId="{0C3E2CF9-8AE1-49CD-B421-0E1C4BEBCE1F}" type="presOf" srcId="{241A25A9-CDEC-42A9-A987-4D0EF102E65D}" destId="{F5615C51-A53F-4F84-8712-E26C13F13DB5}" srcOrd="0" destOrd="0" presId="urn:microsoft.com/office/officeart/2016/7/layout/LinearBlockProcessNumbered"/>
    <dgm:cxn modelId="{9C7838F9-4A5E-4451-8F6D-8313C6C4CBDD}" type="presOf" srcId="{19FBFD75-343B-43EF-8F82-C912783CD1C9}" destId="{9DBBC241-CF52-4B75-BCA1-7E97F148265F}" srcOrd="0" destOrd="0" presId="urn:microsoft.com/office/officeart/2016/7/layout/LinearBlockProcessNumbered"/>
    <dgm:cxn modelId="{B8FA9221-F25C-4815-9946-BC04B0D4B530}" type="presParOf" srcId="{F5615C51-A53F-4F84-8712-E26C13F13DB5}" destId="{4D133D9D-42AF-40AC-9DA3-3127ED7BC226}" srcOrd="0" destOrd="0" presId="urn:microsoft.com/office/officeart/2016/7/layout/LinearBlockProcessNumbered"/>
    <dgm:cxn modelId="{5FF17663-4185-4EBD-8121-29943CEFB243}" type="presParOf" srcId="{4D133D9D-42AF-40AC-9DA3-3127ED7BC226}" destId="{B083E454-3B8B-445A-B7CF-74C0CB9CF8B5}" srcOrd="0" destOrd="0" presId="urn:microsoft.com/office/officeart/2016/7/layout/LinearBlockProcessNumbered"/>
    <dgm:cxn modelId="{4087A846-7D31-49D6-A180-8B66891DFADD}" type="presParOf" srcId="{4D133D9D-42AF-40AC-9DA3-3127ED7BC226}" destId="{D6E843E1-C9AF-4155-B6A2-1CF86467554E}" srcOrd="1" destOrd="0" presId="urn:microsoft.com/office/officeart/2016/7/layout/LinearBlockProcessNumbered"/>
    <dgm:cxn modelId="{5955655B-961D-4287-88B2-D485DF5AF26F}" type="presParOf" srcId="{4D133D9D-42AF-40AC-9DA3-3127ED7BC226}" destId="{0102D426-5741-4DDB-A987-E198F81C72EA}" srcOrd="2" destOrd="0" presId="urn:microsoft.com/office/officeart/2016/7/layout/LinearBlockProcessNumbered"/>
    <dgm:cxn modelId="{81A451E5-124F-46A1-9A84-2E38DAAE914A}" type="presParOf" srcId="{F5615C51-A53F-4F84-8712-E26C13F13DB5}" destId="{B6448D57-A939-4F7C-9BEF-BBAAFD952265}" srcOrd="1" destOrd="0" presId="urn:microsoft.com/office/officeart/2016/7/layout/LinearBlockProcessNumbered"/>
    <dgm:cxn modelId="{22A7EB09-6FFA-4F65-B51D-320221813ED5}" type="presParOf" srcId="{F5615C51-A53F-4F84-8712-E26C13F13DB5}" destId="{4338F4E0-22D6-4087-A8F0-36B0582A2A90}" srcOrd="2" destOrd="0" presId="urn:microsoft.com/office/officeart/2016/7/layout/LinearBlockProcessNumbered"/>
    <dgm:cxn modelId="{311A8245-E2A6-4921-8D4A-87056DA3B464}" type="presParOf" srcId="{4338F4E0-22D6-4087-A8F0-36B0582A2A90}" destId="{DA66DA9E-9AE4-4BD9-9E70-CCD71618DFF4}" srcOrd="0" destOrd="0" presId="urn:microsoft.com/office/officeart/2016/7/layout/LinearBlockProcessNumbered"/>
    <dgm:cxn modelId="{3000324C-6231-421C-BA67-DCF55CF51F43}" type="presParOf" srcId="{4338F4E0-22D6-4087-A8F0-36B0582A2A90}" destId="{9DBBC241-CF52-4B75-BCA1-7E97F148265F}" srcOrd="1" destOrd="0" presId="urn:microsoft.com/office/officeart/2016/7/layout/LinearBlockProcessNumbered"/>
    <dgm:cxn modelId="{C02EC606-2224-44E1-A483-E61F0B43F831}" type="presParOf" srcId="{4338F4E0-22D6-4087-A8F0-36B0582A2A90}" destId="{15D906E7-8213-4F01-A7EB-86BBEEAE7CBC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3D1D6E-A753-4B41-918B-9B1BE2B1057E}">
      <dsp:nvSpPr>
        <dsp:cNvPr id="0" name=""/>
        <dsp:cNvSpPr/>
      </dsp:nvSpPr>
      <dsp:spPr>
        <a:xfrm>
          <a:off x="0" y="0"/>
          <a:ext cx="6462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2AEFC4C-3831-47CB-B6C9-06B49AD5B1EA}">
      <dsp:nvSpPr>
        <dsp:cNvPr id="0" name=""/>
        <dsp:cNvSpPr/>
      </dsp:nvSpPr>
      <dsp:spPr>
        <a:xfrm>
          <a:off x="0" y="0"/>
          <a:ext cx="6462600" cy="8161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USC Knowledge Check</a:t>
          </a:r>
        </a:p>
      </dsp:txBody>
      <dsp:txXfrm>
        <a:off x="0" y="0"/>
        <a:ext cx="6462600" cy="816101"/>
      </dsp:txXfrm>
    </dsp:sp>
    <dsp:sp modelId="{0AE9E6D6-6558-4C48-AA67-2C309E2175A1}">
      <dsp:nvSpPr>
        <dsp:cNvPr id="0" name=""/>
        <dsp:cNvSpPr/>
      </dsp:nvSpPr>
      <dsp:spPr>
        <a:xfrm>
          <a:off x="0" y="816102"/>
          <a:ext cx="6462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83A53C5-BA67-4397-A0CC-1DE9DB4D1E9C}">
      <dsp:nvSpPr>
        <dsp:cNvPr id="0" name=""/>
        <dsp:cNvSpPr/>
      </dsp:nvSpPr>
      <dsp:spPr>
        <a:xfrm>
          <a:off x="0" y="816101"/>
          <a:ext cx="6462600" cy="8161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Tips &amp; Reminders</a:t>
          </a:r>
        </a:p>
      </dsp:txBody>
      <dsp:txXfrm>
        <a:off x="0" y="816101"/>
        <a:ext cx="6462600" cy="816101"/>
      </dsp:txXfrm>
    </dsp:sp>
    <dsp:sp modelId="{F35E5088-DA7F-4E65-AB2C-939EA89FC88C}">
      <dsp:nvSpPr>
        <dsp:cNvPr id="0" name=""/>
        <dsp:cNvSpPr/>
      </dsp:nvSpPr>
      <dsp:spPr>
        <a:xfrm>
          <a:off x="0" y="1632204"/>
          <a:ext cx="6462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E5B2E9D-E5EE-4F7C-B55C-DFCD90990A6C}">
      <dsp:nvSpPr>
        <dsp:cNvPr id="0" name=""/>
        <dsp:cNvSpPr/>
      </dsp:nvSpPr>
      <dsp:spPr>
        <a:xfrm>
          <a:off x="0" y="1632203"/>
          <a:ext cx="6462600" cy="8161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Reflection</a:t>
          </a:r>
        </a:p>
      </dsp:txBody>
      <dsp:txXfrm>
        <a:off x="0" y="1632203"/>
        <a:ext cx="6462600" cy="816101"/>
      </dsp:txXfrm>
    </dsp:sp>
    <dsp:sp modelId="{7EF2DA63-5F66-43B0-AA8B-DE552FFEDC0A}">
      <dsp:nvSpPr>
        <dsp:cNvPr id="0" name=""/>
        <dsp:cNvSpPr/>
      </dsp:nvSpPr>
      <dsp:spPr>
        <a:xfrm>
          <a:off x="0" y="2448305"/>
          <a:ext cx="6462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F853421-FB00-4E7F-A4EA-6E8792EEB6C1}">
      <dsp:nvSpPr>
        <dsp:cNvPr id="0" name=""/>
        <dsp:cNvSpPr/>
      </dsp:nvSpPr>
      <dsp:spPr>
        <a:xfrm>
          <a:off x="0" y="2448305"/>
          <a:ext cx="6462600" cy="8161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Wrap-Up</a:t>
          </a:r>
        </a:p>
      </dsp:txBody>
      <dsp:txXfrm>
        <a:off x="0" y="2448305"/>
        <a:ext cx="6462600" cy="8161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83E454-3B8B-445A-B7CF-74C0CB9CF8B5}">
      <dsp:nvSpPr>
        <dsp:cNvPr id="0" name=""/>
        <dsp:cNvSpPr/>
      </dsp:nvSpPr>
      <dsp:spPr>
        <a:xfrm>
          <a:off x="2019" y="0"/>
          <a:ext cx="3105077" cy="32644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6713" tIns="0" rIns="306713" bIns="33020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0" i="0" kern="1200" dirty="0"/>
            <a:t>Finishing up this fall?</a:t>
          </a:r>
          <a:endParaRPr lang="en-US" sz="4000" kern="1200" dirty="0"/>
        </a:p>
      </dsp:txBody>
      <dsp:txXfrm>
        <a:off x="2019" y="1305763"/>
        <a:ext cx="3105077" cy="1958644"/>
      </dsp:txXfrm>
    </dsp:sp>
    <dsp:sp modelId="{D6E843E1-C9AF-4155-B6A2-1CF86467554E}">
      <dsp:nvSpPr>
        <dsp:cNvPr id="0" name=""/>
        <dsp:cNvSpPr/>
      </dsp:nvSpPr>
      <dsp:spPr>
        <a:xfrm>
          <a:off x="2019" y="0"/>
          <a:ext cx="3105077" cy="1305763"/>
        </a:xfrm>
        <a:prstGeom prst="rect">
          <a:avLst/>
        </a:prstGeom>
        <a:noFill/>
        <a:ln w="254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6713" tIns="165100" rIns="306713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01</a:t>
          </a:r>
        </a:p>
      </dsp:txBody>
      <dsp:txXfrm>
        <a:off x="2019" y="0"/>
        <a:ext cx="3105077" cy="1305763"/>
      </dsp:txXfrm>
    </dsp:sp>
    <dsp:sp modelId="{DA66DA9E-9AE4-4BD9-9E70-CCD71618DFF4}">
      <dsp:nvSpPr>
        <dsp:cNvPr id="0" name=""/>
        <dsp:cNvSpPr/>
      </dsp:nvSpPr>
      <dsp:spPr>
        <a:xfrm>
          <a:off x="3355503" y="0"/>
          <a:ext cx="3105077" cy="32644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6713" tIns="0" rIns="306713" bIns="33020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0" i="0" kern="1200" dirty="0"/>
            <a:t>Prepping for spring?</a:t>
          </a:r>
          <a:endParaRPr lang="en-US" sz="4000" kern="1200" dirty="0"/>
        </a:p>
      </dsp:txBody>
      <dsp:txXfrm>
        <a:off x="3355503" y="1305763"/>
        <a:ext cx="3105077" cy="1958644"/>
      </dsp:txXfrm>
    </dsp:sp>
    <dsp:sp modelId="{9DBBC241-CF52-4B75-BCA1-7E97F148265F}">
      <dsp:nvSpPr>
        <dsp:cNvPr id="0" name=""/>
        <dsp:cNvSpPr/>
      </dsp:nvSpPr>
      <dsp:spPr>
        <a:xfrm>
          <a:off x="3355503" y="0"/>
          <a:ext cx="3105077" cy="1305763"/>
        </a:xfrm>
        <a:prstGeom prst="rect">
          <a:avLst/>
        </a:prstGeom>
        <a:noFill/>
        <a:ln w="254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6713" tIns="165100" rIns="306713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02</a:t>
          </a:r>
        </a:p>
      </dsp:txBody>
      <dsp:txXfrm>
        <a:off x="3355503" y="0"/>
        <a:ext cx="3105077" cy="13057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6DB2F3DF-D682-B6A7-E0D4-195A98BDC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>
            <a:extLst>
              <a:ext uri="{FF2B5EF4-FFF2-40B4-BE49-F238E27FC236}">
                <a16:creationId xmlns:a16="http://schemas.microsoft.com/office/drawing/2014/main" id="{A0C04513-AB48-8466-A81E-41FEE7CA638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>
            <a:extLst>
              <a:ext uri="{FF2B5EF4-FFF2-40B4-BE49-F238E27FC236}">
                <a16:creationId xmlns:a16="http://schemas.microsoft.com/office/drawing/2014/main" id="{833F8F39-C9C1-08B3-966D-E49D7FE3E56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4222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>
          <a:extLst>
            <a:ext uri="{FF2B5EF4-FFF2-40B4-BE49-F238E27FC236}">
              <a16:creationId xmlns:a16="http://schemas.microsoft.com/office/drawing/2014/main" id="{E5F2CE04-7E8B-AE70-AF61-80CEA8014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5f391192_029:notes">
            <a:extLst>
              <a:ext uri="{FF2B5EF4-FFF2-40B4-BE49-F238E27FC236}">
                <a16:creationId xmlns:a16="http://schemas.microsoft.com/office/drawing/2014/main" id="{C4E651CE-C50D-9575-55A5-D7F183D3C0F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5f391192_029:notes">
            <a:extLst>
              <a:ext uri="{FF2B5EF4-FFF2-40B4-BE49-F238E27FC236}">
                <a16:creationId xmlns:a16="http://schemas.microsoft.com/office/drawing/2014/main" id="{4DBE5628-5F9E-E848-8B53-28E744C1CF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1516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 Exam Schedule – in-person classes have specific days &amp; times to administer exams in person. It set for two reasons – for students to be able to plan around their classes and (2) to ensure that there are rooms available.  Online classes have some flexibility to administer it during this week.  </a:t>
            </a:r>
          </a:p>
          <a:p>
            <a:r>
              <a:rPr lang="en-US" dirty="0"/>
              <a:t>You’ll find other details </a:t>
            </a:r>
          </a:p>
        </p:txBody>
      </p:sp>
    </p:spTree>
    <p:extLst>
      <p:ext uri="{BB962C8B-B14F-4D97-AF65-F5344CB8AC3E}">
        <p14:creationId xmlns:p14="http://schemas.microsoft.com/office/powerpoint/2010/main" val="1492047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>
          <a:extLst>
            <a:ext uri="{FF2B5EF4-FFF2-40B4-BE49-F238E27FC236}">
              <a16:creationId xmlns:a16="http://schemas.microsoft.com/office/drawing/2014/main" id="{6C6C66F2-83A3-3662-1A38-41EDBB573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5f391192_029:notes">
            <a:extLst>
              <a:ext uri="{FF2B5EF4-FFF2-40B4-BE49-F238E27FC236}">
                <a16:creationId xmlns:a16="http://schemas.microsoft.com/office/drawing/2014/main" id="{6FC6EBDC-02BF-D547-6315-226766470C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5f391192_029:notes">
            <a:extLst>
              <a:ext uri="{FF2B5EF4-FFF2-40B4-BE49-F238E27FC236}">
                <a16:creationId xmlns:a16="http://schemas.microsoft.com/office/drawing/2014/main" id="{95816132-4BDF-0070-B3E9-8EDB342BA1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04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Faculty support contacts: dept., NFA cohort, others</a:t>
            </a:r>
          </a:p>
          <a:p>
            <a:r>
              <a:rPr lang="en-US" dirty="0"/>
              <a:t>CTE planning templates</a:t>
            </a:r>
          </a:p>
          <a:p>
            <a:r>
              <a:rPr lang="en-US" dirty="0"/>
              <a:t>E-learning services</a:t>
            </a:r>
          </a:p>
          <a:p>
            <a:r>
              <a:rPr lang="en-US" dirty="0"/>
              <a:t>Thomas Cooper Library</a:t>
            </a:r>
          </a:p>
          <a:p>
            <a:r>
              <a:rPr lang="en-US" dirty="0"/>
              <a:t>Grant support</a:t>
            </a:r>
          </a:p>
          <a:p>
            <a:r>
              <a:rPr lang="en-US" dirty="0"/>
              <a:t>Professional development opportunities – on campus, from your department &amp; college, professional organizations…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100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45225" y="2762725"/>
            <a:ext cx="67365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938246" y="2533163"/>
            <a:ext cx="7218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659861" y="2533163"/>
            <a:ext cx="7218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1" y="2533163"/>
            <a:ext cx="7218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21425" y="2533163"/>
            <a:ext cx="52167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0"/>
            <a:ext cx="9144000" cy="399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3047704" y="3992850"/>
            <a:ext cx="3047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6096271" y="3992850"/>
            <a:ext cx="3047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1" y="3992850"/>
            <a:ext cx="3047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-125" y="4830281"/>
            <a:ext cx="91440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1710425" y="2161800"/>
            <a:ext cx="57237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▷"/>
              <a:defRPr i="1"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9pPr>
          </a:lstStyle>
          <a:p>
            <a:endParaRPr/>
          </a:p>
        </p:txBody>
      </p:sp>
      <p:sp>
        <p:nvSpPr>
          <p:cNvPr id="25" name="Google Shape;25;p4"/>
          <p:cNvSpPr txBox="1"/>
          <p:nvPr/>
        </p:nvSpPr>
        <p:spPr>
          <a:xfrm>
            <a:off x="3593400" y="118141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>
                <a:solidFill>
                  <a:schemeClr val="accent6"/>
                </a:solidFill>
              </a:rPr>
              <a:t>“</a:t>
            </a:r>
            <a:endParaRPr sz="9600" b="1">
              <a:solidFill>
                <a:schemeClr val="accent6"/>
              </a:solidFill>
            </a:endParaRPr>
          </a:p>
        </p:txBody>
      </p:sp>
      <p:sp>
        <p:nvSpPr>
          <p:cNvPr id="26" name="Google Shape;26;p4"/>
          <p:cNvSpPr/>
          <p:nvPr/>
        </p:nvSpPr>
        <p:spPr>
          <a:xfrm>
            <a:off x="5723283" y="1599675"/>
            <a:ext cx="17103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/>
          <p:nvPr/>
        </p:nvSpPr>
        <p:spPr>
          <a:xfrm>
            <a:off x="7434177" y="1599675"/>
            <a:ext cx="17103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/>
          <p:nvPr/>
        </p:nvSpPr>
        <p:spPr>
          <a:xfrm>
            <a:off x="0" y="1599675"/>
            <a:ext cx="17103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4"/>
          <p:cNvSpPr/>
          <p:nvPr/>
        </p:nvSpPr>
        <p:spPr>
          <a:xfrm>
            <a:off x="1710425" y="1599675"/>
            <a:ext cx="17103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-125" y="4830281"/>
            <a:ext cx="91440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893700" y="1373588"/>
            <a:ext cx="6462600" cy="355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▷"/>
              <a:defRPr>
                <a:solidFill>
                  <a:schemeClr val="dk1"/>
                </a:solidFill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5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0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0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0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 background">
  <p:cSld name="BLANK_1">
    <p:bg>
      <p:bgPr>
        <a:solidFill>
          <a:schemeClr val="accent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1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1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1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93700" y="1373588"/>
            <a:ext cx="6462600" cy="3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Lato"/>
              <a:buChar char="▷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6" r:id="rId5"/>
    <p:sldLayoutId id="2147483657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c.edu/about/offices_and_divisions/registrar/final_exams/index.php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my.sc.edu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lfrass@mailbox.sc.ed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-med.net/en/sagesse-project-state-of-the-art-and-next-challenges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/3.0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eg"/><Relationship Id="rId7" Type="http://schemas.openxmlformats.org/officeDocument/2006/relationships/hyperlink" Target="https://www.pikist.com/search?q=trophy&amp;page=2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10" Type="http://schemas.openxmlformats.org/officeDocument/2006/relationships/hyperlink" Target="https://creativecommons.org/licenses/by-nc/3.0/" TargetMode="External"/><Relationship Id="rId4" Type="http://schemas.openxmlformats.org/officeDocument/2006/relationships/image" Target="../media/image13.jpg"/><Relationship Id="rId9" Type="http://schemas.openxmlformats.org/officeDocument/2006/relationships/hyperlink" Target="https://www.pngall.com/first-place-png/download/43119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2"/>
          <p:cNvSpPr txBox="1">
            <a:spLocks noGrp="1"/>
          </p:cNvSpPr>
          <p:nvPr>
            <p:ph type="ctrTitle"/>
          </p:nvPr>
        </p:nvSpPr>
        <p:spPr>
          <a:xfrm>
            <a:off x="645224" y="2762724"/>
            <a:ext cx="7728375" cy="15284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spcAft>
                <a:spcPts val="0"/>
              </a:spcAft>
            </a:pPr>
            <a:r>
              <a:rPr lang="en" sz="3200" b="1" dirty="0">
                <a:solidFill>
                  <a:srgbClr val="0070C0"/>
                </a:solidFill>
              </a:rPr>
              <a:t>Finishing Strong: </a:t>
            </a:r>
            <a:br>
              <a:rPr lang="en" sz="3200" b="1" dirty="0">
                <a:solidFill>
                  <a:srgbClr val="0070C0"/>
                </a:solidFill>
              </a:rPr>
            </a:br>
            <a:r>
              <a:rPr lang="en" sz="3200" b="1" dirty="0">
                <a:solidFill>
                  <a:srgbClr val="0070C0"/>
                </a:solidFill>
              </a:rPr>
              <a:t>Wrapping Up Your 1</a:t>
            </a:r>
            <a:r>
              <a:rPr lang="en" sz="3200" b="1" baseline="30000" dirty="0">
                <a:solidFill>
                  <a:srgbClr val="0070C0"/>
                </a:solidFill>
              </a:rPr>
              <a:t>st</a:t>
            </a:r>
            <a:r>
              <a:rPr lang="en" sz="3200" b="1" dirty="0">
                <a:solidFill>
                  <a:srgbClr val="0070C0"/>
                </a:solidFill>
              </a:rPr>
              <a:t> Semester in t</a:t>
            </a:r>
            <a:r>
              <a:rPr lang="en-US" sz="3200" b="1" dirty="0">
                <a:solidFill>
                  <a:srgbClr val="0070C0"/>
                </a:solidFill>
              </a:rPr>
              <a:t>he</a:t>
            </a:r>
            <a:r>
              <a:rPr lang="en" sz="3200" b="1" dirty="0">
                <a:solidFill>
                  <a:srgbClr val="0070C0"/>
                </a:solidFill>
              </a:rPr>
              <a:t> Classroom</a:t>
            </a:r>
            <a:endParaRPr sz="2400" b="1" dirty="0">
              <a:solidFill>
                <a:srgbClr val="0070C0"/>
              </a:solidFill>
            </a:endParaRPr>
          </a:p>
        </p:txBody>
      </p:sp>
      <p:pic>
        <p:nvPicPr>
          <p:cNvPr id="4" name="Picture 3" descr="University of South Carolina logo">
            <a:extLst>
              <a:ext uri="{FF2B5EF4-FFF2-40B4-BE49-F238E27FC236}">
                <a16:creationId xmlns:a16="http://schemas.microsoft.com/office/drawing/2014/main" id="{05FB53E7-AD6D-1F78-1BF6-BA3142340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154" y="344941"/>
            <a:ext cx="3553692" cy="17373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>
          <a:extLst>
            <a:ext uri="{FF2B5EF4-FFF2-40B4-BE49-F238E27FC236}">
              <a16:creationId xmlns:a16="http://schemas.microsoft.com/office/drawing/2014/main" id="{77E1287B-644C-16EA-2AC3-EBE8CD06C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5">
            <a:extLst>
              <a:ext uri="{FF2B5EF4-FFF2-40B4-BE49-F238E27FC236}">
                <a16:creationId xmlns:a16="http://schemas.microsoft.com/office/drawing/2014/main" id="{0360981A-0241-48FD-3BAC-CA09EC08978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bg1"/>
                </a:solidFill>
              </a:rPr>
              <a:t>2.</a:t>
            </a:r>
            <a:endParaRPr sz="7200" dirty="0">
              <a:solidFill>
                <a:schemeClr val="bg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Fall Wrap Up</a:t>
            </a:r>
            <a:endParaRPr dirty="0"/>
          </a:p>
        </p:txBody>
      </p:sp>
      <p:sp>
        <p:nvSpPr>
          <p:cNvPr id="112" name="Google Shape;112;p15">
            <a:extLst>
              <a:ext uri="{FF2B5EF4-FFF2-40B4-BE49-F238E27FC236}">
                <a16:creationId xmlns:a16="http://schemas.microsoft.com/office/drawing/2014/main" id="{79ECF200-DB83-43D9-C95E-351AE347F0E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Tips &amp; Reminders</a:t>
            </a:r>
            <a:endParaRPr dirty="0"/>
          </a:p>
        </p:txBody>
      </p:sp>
      <p:sp>
        <p:nvSpPr>
          <p:cNvPr id="113" name="Google Shape;113;p15">
            <a:extLst>
              <a:ext uri="{FF2B5EF4-FFF2-40B4-BE49-F238E27FC236}">
                <a16:creationId xmlns:a16="http://schemas.microsoft.com/office/drawing/2014/main" id="{15FD1756-AFC9-B6B9-ECA8-4E09AD4DD09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-125" y="4830281"/>
            <a:ext cx="91440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3458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712D7-34FF-9DFC-9638-C6F907551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Academic Wrap-Up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4E065E-044A-55C4-C286-A4F19688B1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3700" y="1301383"/>
            <a:ext cx="7586875" cy="3552300"/>
          </a:xfrm>
        </p:spPr>
        <p:txBody>
          <a:bodyPr/>
          <a:lstStyle/>
          <a:p>
            <a:r>
              <a:rPr lang="en-US" dirty="0"/>
              <a:t>Check the Registrar’s </a:t>
            </a:r>
            <a:r>
              <a:rPr lang="en-US" dirty="0">
                <a:hlinkClick r:id="rId3"/>
              </a:rPr>
              <a:t>Final Exam Schedule</a:t>
            </a:r>
            <a:endParaRPr lang="en-US" dirty="0"/>
          </a:p>
          <a:p>
            <a:pPr lvl="1"/>
            <a:r>
              <a:rPr lang="en-US" dirty="0"/>
              <a:t>Dec 8-15, 2025; 2.5 hours max</a:t>
            </a:r>
          </a:p>
          <a:p>
            <a:r>
              <a:rPr lang="en-US" dirty="0"/>
              <a:t>Post grades in your Bb Gradebook</a:t>
            </a:r>
          </a:p>
          <a:p>
            <a:r>
              <a:rPr lang="en-US" dirty="0"/>
              <a:t>Submit Final Grades in </a:t>
            </a:r>
            <a:r>
              <a:rPr lang="en-US" dirty="0">
                <a:hlinkClick r:id="rId4"/>
              </a:rPr>
              <a:t>my.sc.edu</a:t>
            </a:r>
            <a:r>
              <a:rPr lang="en-US" dirty="0"/>
              <a:t> (Banner) – 72 </a:t>
            </a:r>
            <a:r>
              <a:rPr lang="en-US" dirty="0" err="1"/>
              <a:t>hrs</a:t>
            </a:r>
            <a:endParaRPr lang="en-US" dirty="0"/>
          </a:p>
          <a:p>
            <a:r>
              <a:rPr lang="en-US" dirty="0"/>
              <a:t>Encourage students to complete course evals</a:t>
            </a:r>
          </a:p>
          <a:p>
            <a:r>
              <a:rPr lang="en-US" dirty="0"/>
              <a:t>Archive LMS content</a:t>
            </a:r>
          </a:p>
          <a:p>
            <a:r>
              <a:rPr lang="en-US" dirty="0"/>
              <a:t>Document incompletes &amp; extensions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82A796-E86A-84AC-8596-D864515E967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21635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DA48D-2D9B-D293-BF14-CAC52C93E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Reflective Teaching Practices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EFBB36-66AA-4B7E-2417-73B3AB1A0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3700" y="1373588"/>
            <a:ext cx="7345628" cy="355230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Review course evaluations in December</a:t>
            </a:r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Conduct personal teaching reflection</a:t>
            </a:r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Gather informal feedback</a:t>
            </a:r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Identify areas for pedagogical growth</a:t>
            </a:r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Document teaching highlights for your annual review</a:t>
            </a:r>
          </a:p>
          <a:p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9FD230-2089-405C-EC2E-54A5919EE05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52066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6E02-E51C-533A-F4A7-DFB082BFF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Scholarship &amp; Service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A1EEED-5286-1142-E531-09BBC3E195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3699" y="1373588"/>
            <a:ext cx="7374811" cy="3552300"/>
          </a:xfrm>
        </p:spPr>
        <p:txBody>
          <a:bodyPr/>
          <a:lstStyle/>
          <a:p>
            <a:r>
              <a:rPr lang="en-US" dirty="0"/>
              <a:t>Review research progress &amp; set writing goals</a:t>
            </a:r>
          </a:p>
          <a:p>
            <a:r>
              <a:rPr lang="en-US" dirty="0"/>
              <a:t>Identify conferences &amp; publication deadlines</a:t>
            </a:r>
          </a:p>
          <a:p>
            <a:r>
              <a:rPr lang="en-US" dirty="0"/>
              <a:t>Evaluate service commitments &amp; time balance</a:t>
            </a:r>
          </a:p>
          <a:p>
            <a:r>
              <a:rPr lang="en-US" dirty="0"/>
              <a:t>Update CV &amp; digital portfolio</a:t>
            </a: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026E4-8DF0-FE65-F8A5-6F64C9DF2D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06883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E41528F-8704-201B-8123-478530049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</p:spPr>
        <p:txBody>
          <a:bodyPr/>
          <a:lstStyle/>
          <a:p>
            <a:r>
              <a:rPr lang="en-US" b="1" dirty="0"/>
              <a:t>Even Cocky needs to sit &amp; rest…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7542D20-75A4-4061-A18D-7DE72107C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3700" y="1373588"/>
            <a:ext cx="6462600" cy="35523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A3E1D8-AF26-DBAE-A541-552BAF6C742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</p:spPr>
        <p:txBody>
          <a:bodyPr wrap="square" anchor="t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" sz="300" smtClean="0"/>
              <a:pPr marL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14</a:t>
            </a:fld>
            <a:endParaRPr lang="en" sz="300"/>
          </a:p>
        </p:txBody>
      </p:sp>
      <p:pic>
        <p:nvPicPr>
          <p:cNvPr id="4" name="Picture 3" descr="A statue of a person sitting on a bench&#10;&#10;AI-generated content may be incorrect.">
            <a:extLst>
              <a:ext uri="{FF2B5EF4-FFF2-40B4-BE49-F238E27FC236}">
                <a16:creationId xmlns:a16="http://schemas.microsoft.com/office/drawing/2014/main" id="{A6327E48-81C3-25C1-1342-E016CCD37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441" y="1349513"/>
            <a:ext cx="640080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84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>
          <a:extLst>
            <a:ext uri="{FF2B5EF4-FFF2-40B4-BE49-F238E27FC236}">
              <a16:creationId xmlns:a16="http://schemas.microsoft.com/office/drawing/2014/main" id="{EC32525F-03BF-6772-F6C0-B75B0D5C8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5">
            <a:extLst>
              <a:ext uri="{FF2B5EF4-FFF2-40B4-BE49-F238E27FC236}">
                <a16:creationId xmlns:a16="http://schemas.microsoft.com/office/drawing/2014/main" id="{34400630-C669-957A-F7F0-D5E8478F4CE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bg1"/>
                </a:solidFill>
              </a:rPr>
              <a:t>3.</a:t>
            </a:r>
            <a:endParaRPr sz="7200" dirty="0">
              <a:solidFill>
                <a:schemeClr val="bg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Prepare for Spring </a:t>
            </a:r>
            <a:endParaRPr dirty="0"/>
          </a:p>
        </p:txBody>
      </p:sp>
      <p:sp>
        <p:nvSpPr>
          <p:cNvPr id="112" name="Google Shape;112;p15">
            <a:extLst>
              <a:ext uri="{FF2B5EF4-FFF2-40B4-BE49-F238E27FC236}">
                <a16:creationId xmlns:a16="http://schemas.microsoft.com/office/drawing/2014/main" id="{55BD0C7E-39AF-A0DD-4918-9230DB51C65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Starting Strong</a:t>
            </a:r>
            <a:endParaRPr dirty="0"/>
          </a:p>
        </p:txBody>
      </p:sp>
      <p:sp>
        <p:nvSpPr>
          <p:cNvPr id="113" name="Google Shape;113;p15">
            <a:extLst>
              <a:ext uri="{FF2B5EF4-FFF2-40B4-BE49-F238E27FC236}">
                <a16:creationId xmlns:a16="http://schemas.microsoft.com/office/drawing/2014/main" id="{38F2B924-29BE-0F71-C862-9C34BCCEE62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-125" y="4830281"/>
            <a:ext cx="91440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5286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8CCEC-DC84-B478-E11E-BC075D70B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Teaching 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AE646-A0AE-7BE4-74C9-222C66C91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3700" y="1373588"/>
            <a:ext cx="7384538" cy="3552300"/>
          </a:xfrm>
        </p:spPr>
        <p:txBody>
          <a:bodyPr/>
          <a:lstStyle/>
          <a:p>
            <a:r>
              <a:rPr lang="en-US" dirty="0"/>
              <a:t>Faculty support: dept., NFA Cohort, others</a:t>
            </a:r>
          </a:p>
          <a:p>
            <a:r>
              <a:rPr lang="en-US" dirty="0"/>
              <a:t>CTE’s Templates (Course shell, Syllabi, etc.)</a:t>
            </a:r>
          </a:p>
          <a:p>
            <a:r>
              <a:rPr lang="en-US" dirty="0"/>
              <a:t>CTE recording studio</a:t>
            </a:r>
          </a:p>
          <a:p>
            <a:r>
              <a:rPr lang="en-US" dirty="0"/>
              <a:t>Professional development opportunities</a:t>
            </a:r>
          </a:p>
          <a:p>
            <a:r>
              <a:rPr lang="en-US" dirty="0"/>
              <a:t>TCL: librarians, e-Reserves, ed films, book requests, OERs…</a:t>
            </a:r>
          </a:p>
          <a:p>
            <a:r>
              <a:rPr lang="en-US" dirty="0"/>
              <a:t>e-Learning Services: merge Bb sections, copy, etc.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B4FDFB-E890-6998-200C-62686D5FCE4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9454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D87C8ABF-5DA0-B6EC-6001-A714CD66340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600"/>
                </a:spcAft>
                <a:buNone/>
              </a:pPr>
              <a:t>17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D4973E-8EC0-47DB-66DB-0771045423C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44747" y="358775"/>
            <a:ext cx="5917966" cy="857250"/>
          </a:xfrm>
        </p:spPr>
        <p:txBody>
          <a:bodyPr wrap="square" anchor="ctr">
            <a:normAutofit/>
          </a:bodyPr>
          <a:lstStyle/>
          <a:p>
            <a:r>
              <a:rPr lang="en-US" b="1" dirty="0"/>
              <a:t>Course Prep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3DAFC2-D543-C730-C48B-40889AB7D1C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44747" y="1260605"/>
            <a:ext cx="6945551" cy="3263900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/>
            </a:pPr>
            <a:r>
              <a:rPr lang="en-US" b="0" i="0" u="none" strike="noStrike" cap="none" dirty="0">
                <a:solidFill>
                  <a:schemeClr val="dk2"/>
                </a:solidFill>
              </a:rPr>
              <a:t>Check Master Schedule for course formats &amp; dates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/>
            </a:pPr>
            <a:r>
              <a:rPr lang="en-US" b="0" i="0" u="none" strike="noStrike" cap="none" dirty="0">
                <a:solidFill>
                  <a:schemeClr val="dk2"/>
                </a:solidFill>
              </a:rPr>
              <a:t>Post syllabus in your Bb course &amp; order textbooks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/>
            </a:pPr>
            <a:r>
              <a:rPr lang="en-US" b="0" i="0" u="none" strike="noStrike" cap="none" dirty="0">
                <a:solidFill>
                  <a:schemeClr val="dk2"/>
                </a:solidFill>
              </a:rPr>
              <a:t>Prep Bb: Course copies &amp; merging multiple sections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/>
            </a:pPr>
            <a:r>
              <a:rPr lang="en-US" b="0" i="0" u="none" strike="noStrike" cap="none" dirty="0">
                <a:solidFill>
                  <a:schemeClr val="dk2"/>
                </a:solidFill>
              </a:rPr>
              <a:t>Check Bb Ally score and fix accessibility issues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/>
            </a:pPr>
            <a:r>
              <a:rPr lang="en-US" b="0" i="0" u="none" strike="noStrike" cap="none" dirty="0">
                <a:solidFill>
                  <a:schemeClr val="dk2"/>
                </a:solidFill>
              </a:rPr>
              <a:t>Send “Welcome” Announcement with required book list – in December</a:t>
            </a:r>
          </a:p>
        </p:txBody>
      </p:sp>
      <p:grpSp>
        <p:nvGrpSpPr>
          <p:cNvPr id="5" name="Google Shape;1242;p48" descr="recyle">
            <a:extLst>
              <a:ext uri="{FF2B5EF4-FFF2-40B4-BE49-F238E27FC236}">
                <a16:creationId xmlns:a16="http://schemas.microsoft.com/office/drawing/2014/main" id="{7DE8754D-89DF-0712-EB0A-74F17E8EC522}"/>
              </a:ext>
            </a:extLst>
          </p:cNvPr>
          <p:cNvGrpSpPr>
            <a:grpSpLocks noChangeAspect="1"/>
          </p:cNvGrpSpPr>
          <p:nvPr/>
        </p:nvGrpSpPr>
        <p:grpSpPr>
          <a:xfrm>
            <a:off x="7490298" y="3581760"/>
            <a:ext cx="1554480" cy="1361772"/>
            <a:chOff x="1147762" y="1131887"/>
            <a:chExt cx="5137150" cy="4619626"/>
          </a:xfrm>
        </p:grpSpPr>
        <p:sp>
          <p:nvSpPr>
            <p:cNvPr id="6" name="Google Shape;1243;p48">
              <a:extLst>
                <a:ext uri="{FF2B5EF4-FFF2-40B4-BE49-F238E27FC236}">
                  <a16:creationId xmlns:a16="http://schemas.microsoft.com/office/drawing/2014/main" id="{6EAC9D26-8DE3-7D9F-5D8E-5BC4DD2C333F}"/>
                </a:ext>
              </a:extLst>
            </p:cNvPr>
            <p:cNvSpPr/>
            <p:nvPr/>
          </p:nvSpPr>
          <p:spPr>
            <a:xfrm>
              <a:off x="1147762" y="2425700"/>
              <a:ext cx="2505075" cy="3325813"/>
            </a:xfrm>
            <a:custGeom>
              <a:avLst/>
              <a:gdLst/>
              <a:ahLst/>
              <a:cxnLst/>
              <a:rect l="l" t="t" r="r" b="b"/>
              <a:pathLst>
                <a:path w="566" h="751" extrusionOk="0">
                  <a:moveTo>
                    <a:pt x="62" y="403"/>
                  </a:moveTo>
                  <a:cubicBezTo>
                    <a:pt x="9" y="496"/>
                    <a:pt x="0" y="584"/>
                    <a:pt x="37" y="649"/>
                  </a:cubicBezTo>
                  <a:cubicBezTo>
                    <a:pt x="75" y="715"/>
                    <a:pt x="155" y="751"/>
                    <a:pt x="263" y="751"/>
                  </a:cubicBezTo>
                  <a:cubicBezTo>
                    <a:pt x="449" y="751"/>
                    <a:pt x="449" y="751"/>
                    <a:pt x="449" y="751"/>
                  </a:cubicBezTo>
                  <a:cubicBezTo>
                    <a:pt x="413" y="733"/>
                    <a:pt x="375" y="705"/>
                    <a:pt x="351" y="658"/>
                  </a:cubicBezTo>
                  <a:cubicBezTo>
                    <a:pt x="303" y="564"/>
                    <a:pt x="352" y="480"/>
                    <a:pt x="355" y="476"/>
                  </a:cubicBezTo>
                  <a:cubicBezTo>
                    <a:pt x="370" y="450"/>
                    <a:pt x="370" y="450"/>
                    <a:pt x="370" y="450"/>
                  </a:cubicBezTo>
                  <a:cubicBezTo>
                    <a:pt x="566" y="111"/>
                    <a:pt x="566" y="111"/>
                    <a:pt x="566" y="111"/>
                  </a:cubicBezTo>
                  <a:cubicBezTo>
                    <a:pt x="555" y="92"/>
                    <a:pt x="555" y="92"/>
                    <a:pt x="555" y="92"/>
                  </a:cubicBezTo>
                  <a:cubicBezTo>
                    <a:pt x="550" y="85"/>
                    <a:pt x="487" y="0"/>
                    <a:pt x="398" y="0"/>
                  </a:cubicBezTo>
                  <a:cubicBezTo>
                    <a:pt x="310" y="0"/>
                    <a:pt x="265" y="55"/>
                    <a:pt x="249" y="79"/>
                  </a:cubicBezTo>
                  <a:lnTo>
                    <a:pt x="62" y="40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244;p48">
              <a:extLst>
                <a:ext uri="{FF2B5EF4-FFF2-40B4-BE49-F238E27FC236}">
                  <a16:creationId xmlns:a16="http://schemas.microsoft.com/office/drawing/2014/main" id="{AF31FCB7-2A0E-9A66-27BF-C91476B9B518}"/>
                </a:ext>
              </a:extLst>
            </p:cNvPr>
            <p:cNvSpPr/>
            <p:nvPr/>
          </p:nvSpPr>
          <p:spPr>
            <a:xfrm>
              <a:off x="2617787" y="3519487"/>
              <a:ext cx="3667125" cy="2232024"/>
            </a:xfrm>
            <a:custGeom>
              <a:avLst/>
              <a:gdLst/>
              <a:ahLst/>
              <a:cxnLst/>
              <a:rect l="l" t="t" r="r" b="b"/>
              <a:pathLst>
                <a:path w="829" h="504" extrusionOk="0">
                  <a:moveTo>
                    <a:pt x="766" y="156"/>
                  </a:moveTo>
                  <a:cubicBezTo>
                    <a:pt x="676" y="0"/>
                    <a:pt x="676" y="0"/>
                    <a:pt x="676" y="0"/>
                  </a:cubicBezTo>
                  <a:cubicBezTo>
                    <a:pt x="680" y="40"/>
                    <a:pt x="676" y="87"/>
                    <a:pt x="651" y="131"/>
                  </a:cubicBezTo>
                  <a:cubicBezTo>
                    <a:pt x="600" y="220"/>
                    <a:pt x="492" y="222"/>
                    <a:pt x="479" y="222"/>
                  </a:cubicBezTo>
                  <a:cubicBezTo>
                    <a:pt x="479" y="222"/>
                    <a:pt x="479" y="222"/>
                    <a:pt x="479" y="222"/>
                  </a:cubicBezTo>
                  <a:cubicBezTo>
                    <a:pt x="448" y="222"/>
                    <a:pt x="448" y="222"/>
                    <a:pt x="448" y="222"/>
                  </a:cubicBezTo>
                  <a:cubicBezTo>
                    <a:pt x="57" y="222"/>
                    <a:pt x="57" y="222"/>
                    <a:pt x="57" y="222"/>
                  </a:cubicBezTo>
                  <a:cubicBezTo>
                    <a:pt x="45" y="242"/>
                    <a:pt x="45" y="242"/>
                    <a:pt x="45" y="242"/>
                  </a:cubicBezTo>
                  <a:cubicBezTo>
                    <a:pt x="43" y="246"/>
                    <a:pt x="0" y="318"/>
                    <a:pt x="42" y="399"/>
                  </a:cubicBezTo>
                  <a:cubicBezTo>
                    <a:pt x="91" y="495"/>
                    <a:pt x="209" y="503"/>
                    <a:pt x="216" y="504"/>
                  </a:cubicBezTo>
                  <a:cubicBezTo>
                    <a:pt x="566" y="504"/>
                    <a:pt x="566" y="504"/>
                    <a:pt x="566" y="504"/>
                  </a:cubicBezTo>
                  <a:cubicBezTo>
                    <a:pt x="674" y="504"/>
                    <a:pt x="754" y="468"/>
                    <a:pt x="792" y="402"/>
                  </a:cubicBezTo>
                  <a:cubicBezTo>
                    <a:pt x="829" y="337"/>
                    <a:pt x="820" y="249"/>
                    <a:pt x="766" y="1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245;p48">
              <a:extLst>
                <a:ext uri="{FF2B5EF4-FFF2-40B4-BE49-F238E27FC236}">
                  <a16:creationId xmlns:a16="http://schemas.microsoft.com/office/drawing/2014/main" id="{9BAB6FFD-1AD1-644B-1520-E5E636DD44B2}"/>
                </a:ext>
              </a:extLst>
            </p:cNvPr>
            <p:cNvSpPr/>
            <p:nvPr/>
          </p:nvSpPr>
          <p:spPr>
            <a:xfrm>
              <a:off x="2449512" y="1131887"/>
              <a:ext cx="3167061" cy="3259137"/>
            </a:xfrm>
            <a:custGeom>
              <a:avLst/>
              <a:gdLst/>
              <a:ahLst/>
              <a:cxnLst/>
              <a:rect l="l" t="t" r="r" b="b"/>
              <a:pathLst>
                <a:path w="716" h="736" extrusionOk="0">
                  <a:moveTo>
                    <a:pt x="487" y="145"/>
                  </a:moveTo>
                  <a:cubicBezTo>
                    <a:pt x="433" y="52"/>
                    <a:pt x="362" y="0"/>
                    <a:pt x="286" y="0"/>
                  </a:cubicBezTo>
                  <a:cubicBezTo>
                    <a:pt x="211" y="0"/>
                    <a:pt x="140" y="52"/>
                    <a:pt x="86" y="145"/>
                  </a:cubicBezTo>
                  <a:cubicBezTo>
                    <a:pt x="0" y="294"/>
                    <a:pt x="0" y="294"/>
                    <a:pt x="0" y="294"/>
                  </a:cubicBezTo>
                  <a:cubicBezTo>
                    <a:pt x="27" y="278"/>
                    <a:pt x="61" y="266"/>
                    <a:pt x="104" y="266"/>
                  </a:cubicBezTo>
                  <a:cubicBezTo>
                    <a:pt x="210" y="266"/>
                    <a:pt x="279" y="365"/>
                    <a:pt x="282" y="370"/>
                  </a:cubicBezTo>
                  <a:cubicBezTo>
                    <a:pt x="283" y="371"/>
                    <a:pt x="283" y="371"/>
                    <a:pt x="283" y="371"/>
                  </a:cubicBezTo>
                  <a:cubicBezTo>
                    <a:pt x="293" y="390"/>
                    <a:pt x="293" y="390"/>
                    <a:pt x="293" y="390"/>
                  </a:cubicBezTo>
                  <a:cubicBezTo>
                    <a:pt x="298" y="397"/>
                    <a:pt x="298" y="397"/>
                    <a:pt x="298" y="397"/>
                  </a:cubicBezTo>
                  <a:cubicBezTo>
                    <a:pt x="493" y="736"/>
                    <a:pt x="493" y="736"/>
                    <a:pt x="493" y="736"/>
                  </a:cubicBezTo>
                  <a:cubicBezTo>
                    <a:pt x="517" y="736"/>
                    <a:pt x="517" y="736"/>
                    <a:pt x="517" y="736"/>
                  </a:cubicBezTo>
                  <a:cubicBezTo>
                    <a:pt x="517" y="736"/>
                    <a:pt x="517" y="736"/>
                    <a:pt x="517" y="736"/>
                  </a:cubicBezTo>
                  <a:cubicBezTo>
                    <a:pt x="522" y="736"/>
                    <a:pt x="622" y="735"/>
                    <a:pt x="667" y="657"/>
                  </a:cubicBezTo>
                  <a:cubicBezTo>
                    <a:pt x="716" y="573"/>
                    <a:pt x="672" y="467"/>
                    <a:pt x="668" y="459"/>
                  </a:cubicBezTo>
                  <a:lnTo>
                    <a:pt x="487" y="1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29071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57C6F-B992-0476-D49A-23BD74D7AE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700" y="358388"/>
            <a:ext cx="6462600" cy="8574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b="1" dirty="0"/>
              <a:t>What questions do you have about…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843D9B1B-00B6-1B5B-34FC-D4036B88E109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480575" y="4696933"/>
            <a:ext cx="548700" cy="3135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600"/>
                </a:spcAft>
                <a:buNone/>
              </a:pPr>
              <a:t>18</a:t>
            </a:fld>
            <a:endParaRPr lang="en"/>
          </a:p>
        </p:txBody>
      </p:sp>
      <p:graphicFrame>
        <p:nvGraphicFramePr>
          <p:cNvPr id="6" name="Text Placeholder 2" descr="text boses">
            <a:extLst>
              <a:ext uri="{FF2B5EF4-FFF2-40B4-BE49-F238E27FC236}">
                <a16:creationId xmlns:a16="http://schemas.microsoft.com/office/drawing/2014/main" id="{E36860F3-FAAA-DB0E-7A85-C743CA1BA1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232054"/>
              </p:ext>
            </p:extLst>
          </p:nvPr>
        </p:nvGraphicFramePr>
        <p:xfrm>
          <a:off x="893700" y="1406288"/>
          <a:ext cx="6462600" cy="3264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74237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3700" y="2675"/>
            <a:ext cx="2483700" cy="23439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8"/>
          <p:cNvSpPr txBox="1">
            <a:spLocks noGrp="1"/>
          </p:cNvSpPr>
          <p:nvPr>
            <p:ph type="ctrTitle" idx="4294967295"/>
          </p:nvPr>
        </p:nvSpPr>
        <p:spPr>
          <a:xfrm>
            <a:off x="778225" y="2383444"/>
            <a:ext cx="66231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lt1"/>
                </a:solidFill>
              </a:rPr>
              <a:t>4. Reflection</a:t>
            </a:r>
            <a:endParaRPr sz="7200" dirty="0">
              <a:solidFill>
                <a:schemeClr val="lt1"/>
              </a:solidFill>
            </a:endParaRPr>
          </a:p>
        </p:txBody>
      </p:sp>
      <p:sp>
        <p:nvSpPr>
          <p:cNvPr id="133" name="Google Shape;133;p18"/>
          <p:cNvSpPr txBox="1">
            <a:spLocks noGrp="1"/>
          </p:cNvSpPr>
          <p:nvPr>
            <p:ph type="subTitle" idx="4294967295"/>
          </p:nvPr>
        </p:nvSpPr>
        <p:spPr>
          <a:xfrm>
            <a:off x="778225" y="3697313"/>
            <a:ext cx="6623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lt1"/>
                </a:solidFill>
              </a:rPr>
              <a:t>Lessons Learned</a:t>
            </a:r>
            <a:endParaRPr sz="2400" dirty="0">
              <a:solidFill>
                <a:schemeClr val="lt1"/>
              </a:solidFill>
            </a:endParaRPr>
          </a:p>
        </p:txBody>
      </p:sp>
      <p:grpSp>
        <p:nvGrpSpPr>
          <p:cNvPr id="134" name="Google Shape;134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76606" y="336278"/>
            <a:ext cx="1717876" cy="1676832"/>
            <a:chOff x="570875" y="4322250"/>
            <a:chExt cx="443300" cy="443325"/>
          </a:xfrm>
        </p:grpSpPr>
        <p:sp>
          <p:nvSpPr>
            <p:cNvPr id="135" name="Google Shape;135;p18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l" t="t" r="r" b="b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8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l" t="t" r="r" b="b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8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8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" name="Google Shape;139;p18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4"/>
          <p:cNvSpPr txBox="1">
            <a:spLocks noGrp="1"/>
          </p:cNvSpPr>
          <p:nvPr>
            <p:ph type="ctrTitle" idx="4294967295"/>
          </p:nvPr>
        </p:nvSpPr>
        <p:spPr>
          <a:xfrm>
            <a:off x="916025" y="440344"/>
            <a:ext cx="55611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accent2"/>
                </a:solidFill>
              </a:rPr>
              <a:t>Hello!</a:t>
            </a:r>
            <a:endParaRPr sz="6000">
              <a:solidFill>
                <a:schemeClr val="accent2"/>
              </a:solidFill>
            </a:endParaRPr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4294967295"/>
          </p:nvPr>
        </p:nvSpPr>
        <p:spPr>
          <a:xfrm>
            <a:off x="916025" y="1468463"/>
            <a:ext cx="5561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chemeClr val="accent1"/>
                </a:solidFill>
              </a:rPr>
              <a:t>I am Lydia Frass</a:t>
            </a:r>
            <a:endParaRPr sz="4800" b="1" dirty="0">
              <a:solidFill>
                <a:schemeClr val="accent1"/>
              </a:solidFill>
            </a:endParaRPr>
          </a:p>
        </p:txBody>
      </p:sp>
      <p:sp>
        <p:nvSpPr>
          <p:cNvPr id="104" name="Google Shape;104;p14"/>
          <p:cNvSpPr txBox="1">
            <a:spLocks noGrp="1"/>
          </p:cNvSpPr>
          <p:nvPr>
            <p:ph type="body" idx="4294967295"/>
          </p:nvPr>
        </p:nvSpPr>
        <p:spPr>
          <a:xfrm>
            <a:off x="916025" y="2473256"/>
            <a:ext cx="7226026" cy="19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dirty="0"/>
              <a:t>I am here because I love to help people succeed. </a:t>
            </a:r>
            <a:endParaRPr sz="24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dirty="0"/>
              <a:t>You can find me at:</a:t>
            </a:r>
            <a:endParaRPr sz="24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>
                <a:hlinkClick r:id="rId3"/>
              </a:rPr>
              <a:t>lfrass@mailbox.sc.edu</a:t>
            </a:r>
            <a:endParaRPr lang="en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6" name="Google Shape;106;p14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7D2918E-E618-ED21-0460-1B7AAE1C6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</p:spPr>
        <p:txBody>
          <a:bodyPr/>
          <a:lstStyle/>
          <a:p>
            <a:r>
              <a:rPr lang="en-US" b="1" dirty="0"/>
              <a:t>One Word Motivation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209CF10-9C07-7FCB-F919-277883BF8B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3700" y="1373588"/>
            <a:ext cx="6462600" cy="35523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346B3D-14DD-0297-0768-6F461F6702B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</p:spPr>
        <p:txBody>
          <a:bodyPr wrap="square" anchor="t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" sz="300" smtClean="0"/>
              <a:pPr marL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20</a:t>
            </a:fld>
            <a:endParaRPr lang="en" sz="300"/>
          </a:p>
        </p:txBody>
      </p:sp>
      <p:pic>
        <p:nvPicPr>
          <p:cNvPr id="13" name="Picture 12" descr="Multi-colored sticky notes on a whiteboard">
            <a:extLst>
              <a:ext uri="{FF2B5EF4-FFF2-40B4-BE49-F238E27FC236}">
                <a16:creationId xmlns:a16="http://schemas.microsoft.com/office/drawing/2014/main" id="{4E0B8FD7-187A-0F94-D739-3C95ACDC7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400" y="1344952"/>
            <a:ext cx="5029200" cy="33519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810525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E618-6E26-5CF6-1572-E40680E74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242504" y="4460892"/>
            <a:ext cx="6462600" cy="857400"/>
          </a:xfrm>
        </p:spPr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E0418B-B796-2D38-99A9-94060D6238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8E696A-D6DF-AA34-7A67-11FE7836FDF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pic>
        <p:nvPicPr>
          <p:cNvPr id="8" name="Content Placeholder 4" descr="challenge slide">
            <a:extLst>
              <a:ext uri="{FF2B5EF4-FFF2-40B4-BE49-F238E27FC236}">
                <a16:creationId xmlns:a16="http://schemas.microsoft.com/office/drawing/2014/main" id="{F76B877C-A07E-AF95-9B7F-6E8D9C75F5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717" r="1" b="12868"/>
          <a:stretch/>
        </p:blipFill>
        <p:spPr>
          <a:xfrm rot="21480000">
            <a:off x="904283" y="812351"/>
            <a:ext cx="7498080" cy="36025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182C90-EC75-1BFD-84C5-B97A3414048A}"/>
              </a:ext>
            </a:extLst>
          </p:cNvPr>
          <p:cNvSpPr txBox="1"/>
          <p:nvPr/>
        </p:nvSpPr>
        <p:spPr>
          <a:xfrm>
            <a:off x="6225702" y="4768819"/>
            <a:ext cx="2405974" cy="20005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uni-med.net/en/sagesse-project-state-of-the-art-and-next-challenge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988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lose up image of hands applauding">
            <a:extLst>
              <a:ext uri="{FF2B5EF4-FFF2-40B4-BE49-F238E27FC236}">
                <a16:creationId xmlns:a16="http://schemas.microsoft.com/office/drawing/2014/main" id="{1DD97F9F-3BBE-55E0-04AB-30D7A8061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4" r="9669" b="4"/>
          <a:stretch>
            <a:fillRect/>
          </a:stretch>
        </p:blipFill>
        <p:spPr>
          <a:xfrm>
            <a:off x="4321481" y="271277"/>
            <a:ext cx="1268730" cy="126873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pic>
        <p:nvPicPr>
          <p:cNvPr id="7" name="Picture 6" descr="Trophy against golden sky background">
            <a:extLst>
              <a:ext uri="{FF2B5EF4-FFF2-40B4-BE49-F238E27FC236}">
                <a16:creationId xmlns:a16="http://schemas.microsoft.com/office/drawing/2014/main" id="{EA06A529-C45B-810E-B1DD-98DC19C70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" r="29563" b="-2"/>
          <a:stretch>
            <a:fillRect/>
          </a:stretch>
        </p:blipFill>
        <p:spPr>
          <a:xfrm>
            <a:off x="4450341" y="2036503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16" name="Picture 15" descr="People running marathon">
            <a:extLst>
              <a:ext uri="{FF2B5EF4-FFF2-40B4-BE49-F238E27FC236}">
                <a16:creationId xmlns:a16="http://schemas.microsoft.com/office/drawing/2014/main" id="{FE924FC7-BBD8-E358-EA0C-5355D4CB4E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7" r="13961" b="2"/>
          <a:stretch>
            <a:fillRect/>
          </a:stretch>
        </p:blipFill>
        <p:spPr>
          <a:xfrm>
            <a:off x="6208968" y="2"/>
            <a:ext cx="2935032" cy="2461177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pic>
        <p:nvPicPr>
          <p:cNvPr id="14" name="Picture 13" descr="Hiker with arms in air">
            <a:extLst>
              <a:ext uri="{FF2B5EF4-FFF2-40B4-BE49-F238E27FC236}">
                <a16:creationId xmlns:a16="http://schemas.microsoft.com/office/drawing/2014/main" id="{AE71AE8D-650C-1CFF-332E-0B2A635FB7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1" r="8046"/>
          <a:stretch>
            <a:fillRect/>
          </a:stretch>
        </p:blipFill>
        <p:spPr>
          <a:xfrm>
            <a:off x="15" y="3311213"/>
            <a:ext cx="1176054" cy="1385316"/>
          </a:xfrm>
          <a:custGeom>
            <a:avLst/>
            <a:gdLst/>
            <a:ahLst/>
            <a:cxnLst/>
            <a:rect l="l" t="t" r="r" b="b"/>
            <a:pathLst>
              <a:path w="1568092" h="1847088">
                <a:moveTo>
                  <a:pt x="644548" y="0"/>
                </a:moveTo>
                <a:cubicBezTo>
                  <a:pt x="1154607" y="0"/>
                  <a:pt x="1568092" y="413485"/>
                  <a:pt x="1568092" y="923544"/>
                </a:cubicBezTo>
                <a:cubicBezTo>
                  <a:pt x="1568092" y="1433603"/>
                  <a:pt x="1154607" y="1847088"/>
                  <a:pt x="644548" y="1847088"/>
                </a:cubicBezTo>
                <a:cubicBezTo>
                  <a:pt x="453276" y="1847088"/>
                  <a:pt x="275584" y="1788942"/>
                  <a:pt x="128186" y="1689361"/>
                </a:cubicBezTo>
                <a:lnTo>
                  <a:pt x="0" y="1583598"/>
                </a:lnTo>
                <a:lnTo>
                  <a:pt x="0" y="263490"/>
                </a:lnTo>
                <a:lnTo>
                  <a:pt x="128186" y="157727"/>
                </a:lnTo>
                <a:cubicBezTo>
                  <a:pt x="275584" y="58147"/>
                  <a:pt x="453276" y="0"/>
                  <a:pt x="644548" y="0"/>
                </a:cubicBezTo>
                <a:close/>
              </a:path>
            </a:pathLst>
          </a:cu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6207E3-B2D8-D775-C34C-F11E45B79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5518" r="5" b="8520"/>
          <a:stretch>
            <a:fillRect/>
          </a:stretch>
        </p:blipFill>
        <p:spPr>
          <a:xfrm>
            <a:off x="1399787" y="3577152"/>
            <a:ext cx="2962656" cy="1566347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D3E054-B4B5-805C-4479-CA6A99A01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t="4412" r="-1" b="21185"/>
          <a:stretch>
            <a:fillRect/>
          </a:stretch>
        </p:blipFill>
        <p:spPr>
          <a:xfrm>
            <a:off x="6757062" y="3098659"/>
            <a:ext cx="2384184" cy="2044841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EB357C-3F9D-E62D-FA76-2A9CF4533276}"/>
              </a:ext>
            </a:extLst>
          </p:cNvPr>
          <p:cNvSpPr txBox="1"/>
          <p:nvPr/>
        </p:nvSpPr>
        <p:spPr>
          <a:xfrm>
            <a:off x="7173588" y="4993459"/>
            <a:ext cx="1970412" cy="173124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450"/>
              </a:spcAft>
            </a:pPr>
            <a:r>
              <a:rPr lang="en-US" sz="525">
                <a:solidFill>
                  <a:srgbClr val="FFFFFF"/>
                </a:solidFill>
                <a:hlinkClick r:id="rId9" tooltip="https://www.pngall.com/first-place-png/download/431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525">
                <a:solidFill>
                  <a:srgbClr val="FFFFFF"/>
                </a:solidFill>
              </a:rPr>
              <a:t> by Unknown Author is licensed under </a:t>
            </a:r>
            <a:r>
              <a:rPr lang="en-US" sz="525">
                <a:solidFill>
                  <a:srgbClr val="FFFFFF"/>
                </a:solidFill>
                <a:hlinkClick r:id="rId10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US" sz="525">
              <a:solidFill>
                <a:srgbClr val="FFFFFF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77C328-BAA3-88AB-5CE0-11BC27E0B54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0935" y="1832287"/>
            <a:ext cx="6198709" cy="857400"/>
          </a:xfrm>
        </p:spPr>
        <p:txBody>
          <a:bodyPr/>
          <a:lstStyle/>
          <a:p>
            <a:r>
              <a:rPr lang="en-US" sz="6600" b="1" dirty="0"/>
              <a:t>Success</a:t>
            </a:r>
          </a:p>
        </p:txBody>
      </p:sp>
    </p:spTree>
    <p:extLst>
      <p:ext uri="{BB962C8B-B14F-4D97-AF65-F5344CB8AC3E}">
        <p14:creationId xmlns:p14="http://schemas.microsoft.com/office/powerpoint/2010/main" val="21830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 txBox="1">
            <a:spLocks noGrp="1"/>
          </p:cNvSpPr>
          <p:nvPr>
            <p:ph type="title" idx="4294967295"/>
          </p:nvPr>
        </p:nvSpPr>
        <p:spPr>
          <a:xfrm>
            <a:off x="1458913" y="2179638"/>
            <a:ext cx="6226175" cy="7842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91425" rIns="91425" bIns="9142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Lato"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You’ve planted seeds of impact – trust the process. Growth takes time, and every semester is a new opportunity. Remember, you’re not alone – lean into your community.</a:t>
            </a:r>
          </a:p>
        </p:txBody>
      </p:sp>
      <p:sp>
        <p:nvSpPr>
          <p:cNvPr id="119" name="Google Shape;119;p16"/>
          <p:cNvSpPr txBox="1">
            <a:spLocks noGrp="1"/>
          </p:cNvSpPr>
          <p:nvPr>
            <p:ph type="sldNum" idx="12"/>
          </p:nvPr>
        </p:nvSpPr>
        <p:spPr>
          <a:xfrm>
            <a:off x="-125" y="4830281"/>
            <a:ext cx="91440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4"/>
          <p:cNvSpPr txBox="1">
            <a:spLocks noGrp="1"/>
          </p:cNvSpPr>
          <p:nvPr>
            <p:ph type="ctrTitle" idx="4294967295"/>
          </p:nvPr>
        </p:nvSpPr>
        <p:spPr>
          <a:xfrm>
            <a:off x="916025" y="726094"/>
            <a:ext cx="6535362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6000" b="1" dirty="0">
                <a:solidFill>
                  <a:schemeClr val="lt1"/>
                </a:solidFill>
              </a:rPr>
              <a:t>Any questions?</a:t>
            </a:r>
            <a:endParaRPr sz="6000" b="1" dirty="0">
              <a:solidFill>
                <a:schemeClr val="bg1"/>
              </a:solidFill>
            </a:endParaRPr>
          </a:p>
        </p:txBody>
      </p:sp>
      <p:sp>
        <p:nvSpPr>
          <p:cNvPr id="358" name="Google Shape;358;p34"/>
          <p:cNvSpPr txBox="1">
            <a:spLocks noGrp="1"/>
          </p:cNvSpPr>
          <p:nvPr>
            <p:ph type="body" idx="4294967295"/>
          </p:nvPr>
        </p:nvSpPr>
        <p:spPr>
          <a:xfrm>
            <a:off x="916025" y="2759006"/>
            <a:ext cx="5561100" cy="19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</a:rPr>
              <a:t>Lydia Frass, </a:t>
            </a:r>
            <a:r>
              <a:rPr lang="en" sz="2400" dirty="0">
                <a:solidFill>
                  <a:schemeClr val="lt1"/>
                </a:solidFill>
              </a:rPr>
              <a:t>lfrass@mailbox.sc.edu</a:t>
            </a:r>
            <a:endParaRPr sz="24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400" dirty="0">
              <a:solidFill>
                <a:schemeClr val="lt1"/>
              </a:solidFill>
            </a:endParaRPr>
          </a:p>
        </p:txBody>
      </p:sp>
      <p:sp>
        <p:nvSpPr>
          <p:cNvPr id="359" name="Google Shape;359;p34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 hidden="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600"/>
                </a:spcAft>
                <a:buNone/>
              </a:pPr>
              <a:t>3</a:t>
            </a:fld>
            <a:endParaRPr lang="en-US"/>
          </a:p>
        </p:txBody>
      </p:sp>
      <p:sp>
        <p:nvSpPr>
          <p:cNvPr id="124" name="Google Shape;124;p17"/>
          <p:cNvSpPr txBox="1">
            <a:spLocks noGrp="1"/>
          </p:cNvSpPr>
          <p:nvPr>
            <p:ph type="ctrTitle" idx="4294967295"/>
          </p:nvPr>
        </p:nvSpPr>
        <p:spPr>
          <a:xfrm>
            <a:off x="893700" y="358775"/>
            <a:ext cx="5569013" cy="857250"/>
          </a:xfr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Agenda </a:t>
            </a:r>
          </a:p>
        </p:txBody>
      </p:sp>
      <p:graphicFrame>
        <p:nvGraphicFramePr>
          <p:cNvPr id="128" name="Google Shape;125;p17">
            <a:extLst>
              <a:ext uri="{FF2B5EF4-FFF2-40B4-BE49-F238E27FC236}">
                <a16:creationId xmlns:a16="http://schemas.microsoft.com/office/drawing/2014/main" id="{F65A9DE0-2813-0A9F-7D05-D0BB2E8539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7976347"/>
              </p:ext>
            </p:extLst>
          </p:nvPr>
        </p:nvGraphicFramePr>
        <p:xfrm>
          <a:off x="893700" y="1406288"/>
          <a:ext cx="6462600" cy="3264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>
          <a:extLst>
            <a:ext uri="{FF2B5EF4-FFF2-40B4-BE49-F238E27FC236}">
              <a16:creationId xmlns:a16="http://schemas.microsoft.com/office/drawing/2014/main" id="{94F7AC2F-29A4-50A5-C092-5DA8C70AF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>
            <a:extLst>
              <a:ext uri="{FF2B5EF4-FFF2-40B4-BE49-F238E27FC236}">
                <a16:creationId xmlns:a16="http://schemas.microsoft.com/office/drawing/2014/main" id="{B95D047D-C35A-8821-043C-93D1454134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Outcomes</a:t>
            </a:r>
            <a:endParaRPr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5" name="Google Shape;125;p17">
            <a:extLst>
              <a:ext uri="{FF2B5EF4-FFF2-40B4-BE49-F238E27FC236}">
                <a16:creationId xmlns:a16="http://schemas.microsoft.com/office/drawing/2014/main" id="{B2CC3CCC-B4C9-1696-EDC0-E511BB37CB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93699" y="1373588"/>
            <a:ext cx="7773646" cy="355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800" dirty="0"/>
              <a:t>Identify key wrap-up tasks</a:t>
            </a:r>
          </a:p>
          <a:p>
            <a:pPr lvl="0"/>
            <a:r>
              <a:rPr lang="en-US" sz="2800" dirty="0"/>
              <a:t>Reflect your first semester as an FTE faculty member</a:t>
            </a:r>
          </a:p>
          <a:p>
            <a:pPr lvl="0"/>
            <a:r>
              <a:rPr lang="en-US" sz="2800" dirty="0"/>
              <a:t>Prepare for a strong spring semester</a:t>
            </a:r>
          </a:p>
          <a:p>
            <a:pPr lvl="0"/>
            <a:r>
              <a:rPr lang="en-US" sz="2800" dirty="0"/>
              <a:t>Build momentum toward tenure &amp; promotion, and long-term impact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dirty="0"/>
              <a:t> </a:t>
            </a:r>
            <a:endParaRPr dirty="0"/>
          </a:p>
        </p:txBody>
      </p:sp>
      <p:sp>
        <p:nvSpPr>
          <p:cNvPr id="126" name="Google Shape;126;p17">
            <a:extLst>
              <a:ext uri="{FF2B5EF4-FFF2-40B4-BE49-F238E27FC236}">
                <a16:creationId xmlns:a16="http://schemas.microsoft.com/office/drawing/2014/main" id="{C1415389-5A47-9576-6467-49EB607442B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2458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5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bg1"/>
                </a:solidFill>
              </a:rPr>
              <a:t>1.</a:t>
            </a:r>
            <a:endParaRPr sz="7200" dirty="0">
              <a:solidFill>
                <a:schemeClr val="bg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USC Knowledge Check</a:t>
            </a:r>
            <a:endParaRPr dirty="0"/>
          </a:p>
        </p:txBody>
      </p:sp>
      <p:sp>
        <p:nvSpPr>
          <p:cNvPr id="112" name="Google Shape;112;p15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</a:t>
            </a:r>
            <a:r>
              <a:rPr lang="en" dirty="0"/>
              <a:t>hat have YOU learned?</a:t>
            </a:r>
            <a:endParaRPr dirty="0"/>
          </a:p>
        </p:txBody>
      </p:sp>
      <p:sp>
        <p:nvSpPr>
          <p:cNvPr id="113" name="Google Shape;113;p15"/>
          <p:cNvSpPr txBox="1">
            <a:spLocks noGrp="1"/>
          </p:cNvSpPr>
          <p:nvPr>
            <p:ph type="sldNum" idx="12"/>
          </p:nvPr>
        </p:nvSpPr>
        <p:spPr>
          <a:xfrm>
            <a:off x="-125" y="4830281"/>
            <a:ext cx="91440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19435-E783-F6E7-8282-92489BDD659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63038" y="339320"/>
            <a:ext cx="6462713" cy="85725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b="1" dirty="0"/>
              <a:t>What year was USC Founded?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CABBFB-FFB4-05EF-AD0A-96CD3BE9A0F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060315" y="1406288"/>
            <a:ext cx="3040063" cy="3263900"/>
          </a:xfrm>
        </p:spPr>
        <p:txBody>
          <a:bodyPr anchor="t">
            <a:normAutofit/>
          </a:bodyPr>
          <a:lstStyle/>
          <a:p>
            <a:pPr marL="571500" indent="-45720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/>
              <a:buAutoNum type="arabicPeriod"/>
            </a:pPr>
            <a:r>
              <a:rPr lang="en-US" b="0" i="0" u="none" strike="noStrike" cap="none" dirty="0">
                <a:solidFill>
                  <a:schemeClr val="tx1">
                    <a:lumMod val="75000"/>
                  </a:schemeClr>
                </a:solidFill>
              </a:rPr>
              <a:t>1810</a:t>
            </a:r>
          </a:p>
          <a:p>
            <a:pPr marL="571500" indent="-45720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/>
              <a:buAutoNum type="arabicPeriod"/>
            </a:pPr>
            <a:r>
              <a:rPr lang="en-US" b="0" i="0" u="none" strike="noStrike" cap="none" dirty="0">
                <a:solidFill>
                  <a:schemeClr val="tx1">
                    <a:lumMod val="75000"/>
                  </a:schemeClr>
                </a:solidFill>
              </a:rPr>
              <a:t>1801</a:t>
            </a:r>
          </a:p>
          <a:p>
            <a:pPr marL="571500" indent="-45720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/>
              <a:buAutoNum type="arabicPeriod"/>
            </a:pPr>
            <a:r>
              <a:rPr lang="en-US" b="0" i="0" u="none" strike="noStrike" cap="none" dirty="0">
                <a:solidFill>
                  <a:schemeClr val="tx1">
                    <a:lumMod val="75000"/>
                  </a:schemeClr>
                </a:solidFill>
              </a:rPr>
              <a:t>1821</a:t>
            </a:r>
          </a:p>
          <a:p>
            <a:pPr marL="571500" indent="-45720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/>
              <a:buAutoNum type="arabicPeriod"/>
            </a:pPr>
            <a:r>
              <a:rPr lang="en-US" b="0" i="0" u="none" strike="noStrike" cap="none" dirty="0">
                <a:solidFill>
                  <a:schemeClr val="tx1">
                    <a:lumMod val="75000"/>
                  </a:schemeClr>
                </a:solidFill>
              </a:rPr>
              <a:t>1811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93AE5-B68F-1D85-66FC-3A6A96414A2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600"/>
                </a:spcAft>
                <a:buNone/>
              </a:pPr>
              <a:t>6</a:t>
            </a:fld>
            <a:endParaRPr lang="en"/>
          </a:p>
        </p:txBody>
      </p:sp>
      <p:pic>
        <p:nvPicPr>
          <p:cNvPr id="8" name="Picture 7" descr="cocky">
            <a:extLst>
              <a:ext uri="{FF2B5EF4-FFF2-40B4-BE49-F238E27FC236}">
                <a16:creationId xmlns:a16="http://schemas.microsoft.com/office/drawing/2014/main" id="{E10AF886-056E-A44E-D48F-251104B883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154" r="6850" b="4890"/>
          <a:stretch>
            <a:fillRect/>
          </a:stretch>
        </p:blipFill>
        <p:spPr>
          <a:xfrm>
            <a:off x="3677056" y="1070043"/>
            <a:ext cx="4046705" cy="3734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phic 5" descr="Star with solid fill">
            <a:extLst>
              <a:ext uri="{FF2B5EF4-FFF2-40B4-BE49-F238E27FC236}">
                <a16:creationId xmlns:a16="http://schemas.microsoft.com/office/drawing/2014/main" id="{1924E4C6-02B1-C527-900C-43CE7E111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4438" y="1861629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9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9FAAD-5461-CA9A-5006-100F250C7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699" y="358388"/>
            <a:ext cx="7481815" cy="857400"/>
          </a:xfrm>
        </p:spPr>
        <p:txBody>
          <a:bodyPr/>
          <a:lstStyle/>
          <a:p>
            <a:r>
              <a:rPr lang="en-US" b="1" dirty="0"/>
              <a:t>What music is played in the pregame entry of the football team?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6640B-CBFB-FCFB-6CEA-A8B315019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58774" y="1301383"/>
            <a:ext cx="3190672" cy="3552300"/>
          </a:xfrm>
        </p:spPr>
        <p:txBody>
          <a:bodyPr/>
          <a:lstStyle/>
          <a:p>
            <a:pPr marL="571500" indent="-457200">
              <a:buFont typeface="+mj-lt"/>
              <a:buAutoNum type="arabicPeriod"/>
            </a:pPr>
            <a:r>
              <a:rPr lang="en-US" dirty="0"/>
              <a:t>Sandstorm</a:t>
            </a:r>
          </a:p>
          <a:p>
            <a:pPr marL="571500" indent="-457200">
              <a:buFont typeface="+mj-lt"/>
              <a:buAutoNum type="arabicPeriod"/>
            </a:pPr>
            <a:r>
              <a:rPr lang="en-US" dirty="0"/>
              <a:t>2001</a:t>
            </a:r>
          </a:p>
          <a:p>
            <a:pPr marL="571500" indent="-457200">
              <a:buFont typeface="+mj-lt"/>
              <a:buAutoNum type="arabicPeriod"/>
            </a:pPr>
            <a:r>
              <a:rPr lang="en-US" dirty="0"/>
              <a:t>The Fight Song</a:t>
            </a:r>
          </a:p>
          <a:p>
            <a:pPr marL="571500" indent="-457200">
              <a:buFont typeface="+mj-lt"/>
              <a:buAutoNum type="arabicPeriod"/>
            </a:pPr>
            <a:r>
              <a:rPr lang="en-US" dirty="0"/>
              <a:t>Sweet Caroline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04AA84-3942-137B-CCD6-810549A22D2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4098" name="Picture 2" descr="South Carolina Gamecocks take the field to the sound of &quot;2001&quot; during the game between the South Carolina Gamecocks and the Texas A&amp;M Aggies at...">
            <a:extLst>
              <a:ext uri="{FF2B5EF4-FFF2-40B4-BE49-F238E27FC236}">
                <a16:creationId xmlns:a16="http://schemas.microsoft.com/office/drawing/2014/main" id="{C334BB92-E1D7-72AE-1E2A-24B48609A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99" y="1449253"/>
            <a:ext cx="4480560" cy="298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 descr="Star with solid fill">
            <a:extLst>
              <a:ext uri="{FF2B5EF4-FFF2-40B4-BE49-F238E27FC236}">
                <a16:creationId xmlns:a16="http://schemas.microsoft.com/office/drawing/2014/main" id="{CA45F156-AC8E-251F-ADB8-850B9A916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30174" y="1861629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52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A090E-291B-2072-9AE6-3D324FF95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Which monument is in front of McKissick Museum?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74F6F3-7A6E-BB9F-4621-80D5BB78D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3700" y="1215788"/>
            <a:ext cx="3396198" cy="3552300"/>
          </a:xfrm>
        </p:spPr>
        <p:txBody>
          <a:bodyPr/>
          <a:lstStyle/>
          <a:p>
            <a:pPr marL="571500" indent="-457200">
              <a:buFont typeface="+mj-lt"/>
              <a:buAutoNum type="arabicPeriod"/>
            </a:pPr>
            <a:r>
              <a:rPr lang="en-US" b="1" dirty="0"/>
              <a:t>War Memorial Garden</a:t>
            </a:r>
          </a:p>
          <a:p>
            <a:pPr marL="571500" indent="-457200">
              <a:buFont typeface="+mj-lt"/>
              <a:buAutoNum type="arabicPeriod"/>
            </a:pPr>
            <a:r>
              <a:rPr lang="en-US" b="1" dirty="0"/>
              <a:t>Desegregation Monument</a:t>
            </a:r>
          </a:p>
          <a:p>
            <a:pPr marL="571500" indent="-457200">
              <a:buFont typeface="+mj-lt"/>
              <a:buAutoNum type="arabicPeriod"/>
            </a:pPr>
            <a:r>
              <a:rPr lang="en-US" b="1" dirty="0"/>
              <a:t>Jonathan Maxcy Monument</a:t>
            </a:r>
          </a:p>
          <a:p>
            <a:pPr marL="571500" indent="-457200">
              <a:buFont typeface="+mj-lt"/>
              <a:buAutoNum type="arabicPeriod"/>
            </a:pPr>
            <a:r>
              <a:rPr lang="en-US" b="1" dirty="0"/>
              <a:t>Richard T. Greener Statue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BC754B-C1CC-37BD-8BCA-ADE8321A89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2050" name="Picture 2" descr="Desegregation monument at the university of south carolina">
            <a:extLst>
              <a:ext uri="{FF2B5EF4-FFF2-40B4-BE49-F238E27FC236}">
                <a16:creationId xmlns:a16="http://schemas.microsoft.com/office/drawing/2014/main" id="{6E2989E0-6474-697F-E279-40C023B16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799" y="1361873"/>
            <a:ext cx="4083843" cy="315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 descr="Star with solid fill">
            <a:extLst>
              <a:ext uri="{FF2B5EF4-FFF2-40B4-BE49-F238E27FC236}">
                <a16:creationId xmlns:a16="http://schemas.microsoft.com/office/drawing/2014/main" id="{B8E3F9B7-4960-6CC2-23CB-7AE3C3EC0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6199" y="21145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9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7A1EB-6D6B-63A3-DA25-92B1FEC66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700" y="358388"/>
            <a:ext cx="6462600" cy="857400"/>
          </a:xfrm>
        </p:spPr>
        <p:txBody>
          <a:bodyPr wrap="square" anchor="ctr">
            <a:normAutofit/>
          </a:bodyPr>
          <a:lstStyle/>
          <a:p>
            <a:r>
              <a:rPr lang="en-US" b="1" dirty="0"/>
              <a:t>I love being Gamecock!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656DDF-819C-D8AD-AB5C-181209DC8CD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93700" y="1406288"/>
            <a:ext cx="3040800" cy="3264408"/>
          </a:xfrm>
        </p:spPr>
        <p:txBody>
          <a:bodyPr anchor="t">
            <a:normAutofit/>
          </a:bodyPr>
          <a:lstStyle/>
          <a:p>
            <a:pPr marL="571500" indent="-45720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/>
              <a:buAutoNum type="arabicPeriod"/>
            </a:pPr>
            <a:r>
              <a:rPr lang="en-US" b="0" i="0" u="none" strike="noStrike" cap="none" dirty="0">
                <a:solidFill>
                  <a:schemeClr val="dk2"/>
                </a:solidFill>
              </a:rPr>
              <a:t>True</a:t>
            </a:r>
          </a:p>
          <a:p>
            <a:pPr marL="571500" indent="-45720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/>
              <a:buAutoNum type="arabicPeriod"/>
            </a:pPr>
            <a:r>
              <a:rPr lang="en-US" b="0" i="0" u="none" strike="noStrike" cap="none" dirty="0">
                <a:solidFill>
                  <a:schemeClr val="dk2"/>
                </a:solidFill>
              </a:rPr>
              <a:t>False</a:t>
            </a:r>
          </a:p>
          <a:p>
            <a:pPr marL="114300" indent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None/>
            </a:pPr>
            <a:endParaRPr lang="en-US" b="0" i="0" u="none" strike="noStrike" cap="none" dirty="0">
              <a:solidFill>
                <a:schemeClr val="dk2"/>
              </a:solidFill>
            </a:endParaRPr>
          </a:p>
        </p:txBody>
      </p:sp>
      <p:pic>
        <p:nvPicPr>
          <p:cNvPr id="1026" name="Picture 2" descr="cocky statue at university of south carolina&#10;">
            <a:extLst>
              <a:ext uri="{FF2B5EF4-FFF2-40B4-BE49-F238E27FC236}">
                <a16:creationId xmlns:a16="http://schemas.microsoft.com/office/drawing/2014/main" id="{DD8EAD41-F228-4CB0-3991-F61E8E82B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1" r="20618" b="-4"/>
          <a:stretch>
            <a:fillRect/>
          </a:stretch>
        </p:blipFill>
        <p:spPr bwMode="auto">
          <a:xfrm>
            <a:off x="4091764" y="1211734"/>
            <a:ext cx="3291840" cy="3533908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72AD572C-F9A6-04CE-33D9-BF7924B3C4D4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480575" y="4696933"/>
            <a:ext cx="548700" cy="3135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600"/>
                </a:spcAft>
                <a:buNone/>
              </a:pPr>
              <a:t>9</a:t>
            </a:fld>
            <a:endParaRPr lang="en"/>
          </a:p>
        </p:txBody>
      </p:sp>
      <p:pic>
        <p:nvPicPr>
          <p:cNvPr id="5" name="Graphic 4" descr="Star with solid fill">
            <a:extLst>
              <a:ext uri="{FF2B5EF4-FFF2-40B4-BE49-F238E27FC236}">
                <a16:creationId xmlns:a16="http://schemas.microsoft.com/office/drawing/2014/main" id="{21340CC1-F39C-E4D1-4E24-074D433A7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3589" y="140628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5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ntonio template">
  <a:themeElements>
    <a:clrScheme name="Custom 19">
      <a:dk1>
        <a:srgbClr val="677480"/>
      </a:dk1>
      <a:lt1>
        <a:srgbClr val="FFFFFF"/>
      </a:lt1>
      <a:dk2>
        <a:srgbClr val="2185C5"/>
      </a:dk2>
      <a:lt2>
        <a:srgbClr val="63819A"/>
      </a:lt2>
      <a:accent1>
        <a:srgbClr val="466A9F"/>
      </a:accent1>
      <a:accent2>
        <a:srgbClr val="1F414D"/>
      </a:accent2>
      <a:accent3>
        <a:srgbClr val="CC2E40"/>
      </a:accent3>
      <a:accent4>
        <a:srgbClr val="CED318"/>
      </a:accent4>
      <a:accent5>
        <a:srgbClr val="1C3AA9"/>
      </a:accent5>
      <a:accent6>
        <a:srgbClr val="7F7F7F"/>
      </a:accent6>
      <a:hlink>
        <a:srgbClr val="2185C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1428</TotalTime>
  <Words>592</Words>
  <Application>Microsoft Office PowerPoint</Application>
  <PresentationFormat>On-screen Show (16:9)</PresentationFormat>
  <Paragraphs>122</Paragraphs>
  <Slides>24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Calibri</vt:lpstr>
      <vt:lpstr>Arial</vt:lpstr>
      <vt:lpstr>Raleway</vt:lpstr>
      <vt:lpstr>Lato</vt:lpstr>
      <vt:lpstr>Antonio template</vt:lpstr>
      <vt:lpstr>Finishing Strong:  Wrapping Up Your 1st Semester in the Classroom</vt:lpstr>
      <vt:lpstr>Hello!</vt:lpstr>
      <vt:lpstr>Agenda </vt:lpstr>
      <vt:lpstr>Outcomes</vt:lpstr>
      <vt:lpstr>1. USC Knowledge Check</vt:lpstr>
      <vt:lpstr>What year was USC Founded?</vt:lpstr>
      <vt:lpstr>What music is played in the pregame entry of the football team?</vt:lpstr>
      <vt:lpstr>Which monument is in front of McKissick Museum?</vt:lpstr>
      <vt:lpstr>I love being Gamecock!</vt:lpstr>
      <vt:lpstr>2. Fall Wrap Up</vt:lpstr>
      <vt:lpstr>Academic Wrap-Up</vt:lpstr>
      <vt:lpstr>Reflective Teaching Practices</vt:lpstr>
      <vt:lpstr>Scholarship &amp; Service</vt:lpstr>
      <vt:lpstr>Even Cocky needs to sit &amp; rest…</vt:lpstr>
      <vt:lpstr>3. Prepare for Spring </vt:lpstr>
      <vt:lpstr>Teaching Resources</vt:lpstr>
      <vt:lpstr>Course Prep</vt:lpstr>
      <vt:lpstr>What questions do you have about…</vt:lpstr>
      <vt:lpstr>4. Reflection</vt:lpstr>
      <vt:lpstr>One Word Motivation</vt:lpstr>
      <vt:lpstr>Challenges</vt:lpstr>
      <vt:lpstr>Success</vt:lpstr>
      <vt:lpstr>You’ve planted seeds of impact – trust the process. Growth takes time, and every semester is a new opportunity. Remember, you’re not alone – lean into your community.</vt:lpstr>
      <vt:lpstr>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Frass, Lydia</cp:lastModifiedBy>
  <cp:revision>2</cp:revision>
  <dcterms:modified xsi:type="dcterms:W3CDTF">2025-11-06T13:56:27Z</dcterms:modified>
</cp:coreProperties>
</file>