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25"/>
  </p:notesMasterIdLst>
  <p:sldIdLst>
    <p:sldId id="257" r:id="rId2"/>
    <p:sldId id="300" r:id="rId3"/>
    <p:sldId id="289" r:id="rId4"/>
    <p:sldId id="313" r:id="rId5"/>
    <p:sldId id="314" r:id="rId6"/>
    <p:sldId id="264" r:id="rId7"/>
    <p:sldId id="316" r:id="rId8"/>
    <p:sldId id="265" r:id="rId9"/>
    <p:sldId id="266" r:id="rId10"/>
    <p:sldId id="320" r:id="rId11"/>
    <p:sldId id="317" r:id="rId12"/>
    <p:sldId id="318" r:id="rId13"/>
    <p:sldId id="321" r:id="rId14"/>
    <p:sldId id="319" r:id="rId15"/>
    <p:sldId id="322" r:id="rId16"/>
    <p:sldId id="323" r:id="rId17"/>
    <p:sldId id="325" r:id="rId18"/>
    <p:sldId id="326" r:id="rId19"/>
    <p:sldId id="327" r:id="rId20"/>
    <p:sldId id="307" r:id="rId21"/>
    <p:sldId id="277" r:id="rId22"/>
    <p:sldId id="310" r:id="rId23"/>
    <p:sldId id="31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04"/>
    <p:restoredTop sz="95861"/>
  </p:normalViewPr>
  <p:slideViewPr>
    <p:cSldViewPr snapToGrid="0" snapToObjects="1">
      <p:cViewPr varScale="1">
        <p:scale>
          <a:sx n="112" d="100"/>
          <a:sy n="112" d="100"/>
        </p:scale>
        <p:origin x="216" y="480"/>
      </p:cViewPr>
      <p:guideLst/>
    </p:cSldViewPr>
  </p:slideViewPr>
  <p:outlineViewPr>
    <p:cViewPr>
      <p:scale>
        <a:sx n="33" d="100"/>
        <a:sy n="33" d="100"/>
      </p:scale>
      <p:origin x="0" y="-207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8874C-C4BB-504E-9852-1A9F5DCFD0FA}" type="datetimeFigureOut">
              <a:rPr lang="en-US" smtClean="0"/>
              <a:t>8/25/20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3611F-43D4-D24B-ADCC-953927201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4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dirty="0"/>
          </a:p>
        </p:txBody>
      </p:sp>
    </p:spTree>
    <p:extLst>
      <p:ext uri="{BB962C8B-B14F-4D97-AF65-F5344CB8AC3E}">
        <p14:creationId xmlns:p14="http://schemas.microsoft.com/office/powerpoint/2010/main" val="2578646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3611F-43D4-D24B-ADCC-9539272013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07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3611F-43D4-D24B-ADCC-9539272013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13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4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2419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7515dcdd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7515dcdd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8445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400" b="1" dirty="0"/>
          </a:p>
          <a:p>
            <a:pPr lvl="1"/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15498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7515dcdd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7515dcdd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959610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7515dcd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7515dcd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78300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7515dcd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7515dcd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665340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7515dcdd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7515dcdd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" sz="1400" b="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24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01c5f27fb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01c5f27fb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172920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01c5f27fb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01c5f27fb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923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3611F-43D4-D24B-ADCC-9539272013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00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8/25/20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8/25/20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8/25/20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009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8/25/20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8/25/20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8/25/20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8/25/20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8/25/20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8/25/20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8/25/20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8/25/20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8/25/20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illiamsinstitute.law.ucla.edu/wp-content/uploads/South-Carolina-fact-sheet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863610" y="584743"/>
            <a:ext cx="7016358" cy="488051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“When Someone sees me, I am nothing of the norm”: examining the discursive role power plays in shaping </a:t>
            </a:r>
            <a:r>
              <a:rPr lang="en-US" sz="3600" b="1" dirty="0" err="1">
                <a:solidFill>
                  <a:schemeClr val="tx1"/>
                </a:solidFill>
              </a:rPr>
              <a:t>lgbtq</a:t>
            </a:r>
            <a:r>
              <a:rPr lang="en-US" sz="3600" b="1" dirty="0">
                <a:solidFill>
                  <a:schemeClr val="tx1"/>
                </a:solidFill>
              </a:rPr>
              <a:t>+ health information practices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93B03C-1952-2B4A-BC05-075F61963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091"/>
          <a:stretch/>
        </p:blipFill>
        <p:spPr>
          <a:xfrm>
            <a:off x="1149927" y="857034"/>
            <a:ext cx="1345241" cy="1393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B2EA6D-AB92-474F-8C3E-EDB32D0C5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152" y="2464161"/>
            <a:ext cx="1345016" cy="1393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15825C-A522-FC46-8290-1BF4EDDA0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194" y="4071288"/>
            <a:ext cx="1393974" cy="1393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A52195-9AA4-774E-968B-B37F15009664}"/>
              </a:ext>
            </a:extLst>
          </p:cNvPr>
          <p:cNvSpPr txBox="1"/>
          <p:nvPr/>
        </p:nvSpPr>
        <p:spPr>
          <a:xfrm>
            <a:off x="2799283" y="1230855"/>
            <a:ext cx="20643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/>
              <a:t>Vanessa L. </a:t>
            </a:r>
            <a:r>
              <a:rPr lang="en-US" sz="1900" dirty="0" err="1"/>
              <a:t>Kitzie</a:t>
            </a:r>
            <a:r>
              <a:rPr lang="en-US" sz="1900" dirty="0"/>
              <a:t> </a:t>
            </a:r>
          </a:p>
          <a:p>
            <a:pPr algn="ctr"/>
            <a:r>
              <a:rPr lang="en-US" sz="1900" dirty="0"/>
              <a:t>@</a:t>
            </a:r>
            <a:r>
              <a:rPr lang="en-US" sz="1900" dirty="0" err="1"/>
              <a:t>vkitzie</a:t>
            </a:r>
            <a:endParaRPr lang="en-US" sz="1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311471-C5D1-2745-8C31-A7ED4E1F9CC9}"/>
              </a:ext>
            </a:extLst>
          </p:cNvPr>
          <p:cNvSpPr txBox="1"/>
          <p:nvPr/>
        </p:nvSpPr>
        <p:spPr>
          <a:xfrm>
            <a:off x="2799281" y="2781261"/>
            <a:ext cx="206432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rgbClr val="FFFFFF"/>
                </a:solidFill>
              </a:rPr>
              <a:t>Travis L. Wagner</a:t>
            </a:r>
          </a:p>
          <a:p>
            <a:pPr algn="ctr"/>
            <a:r>
              <a:rPr lang="en-US" sz="1900" dirty="0">
                <a:solidFill>
                  <a:srgbClr val="FFFFFF"/>
                </a:solidFill>
              </a:rPr>
              <a:t>@</a:t>
            </a:r>
            <a:r>
              <a:rPr lang="en-US" sz="1900" dirty="0" err="1">
                <a:solidFill>
                  <a:srgbClr val="FFFFFF"/>
                </a:solidFill>
              </a:rPr>
              <a:t>trlwagner</a:t>
            </a:r>
            <a:endParaRPr lang="en-US" sz="1900" dirty="0">
              <a:solidFill>
                <a:srgbClr val="FFFFFF"/>
              </a:solidFill>
            </a:endParaRPr>
          </a:p>
          <a:p>
            <a:endParaRPr lang="en-US" sz="1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ADD1B9-4E9C-A34A-A0F1-0D03E4B23A2F}"/>
              </a:ext>
            </a:extLst>
          </p:cNvPr>
          <p:cNvSpPr txBox="1"/>
          <p:nvPr/>
        </p:nvSpPr>
        <p:spPr>
          <a:xfrm>
            <a:off x="2799281" y="4137333"/>
            <a:ext cx="206432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dk1"/>
              </a:buClr>
              <a:buSzPts val="1100"/>
            </a:pPr>
            <a:endParaRPr lang="en-US" sz="1900" dirty="0">
              <a:solidFill>
                <a:srgbClr val="FFFFFF"/>
              </a:solidFill>
            </a:endParaRPr>
          </a:p>
          <a:p>
            <a:pPr algn="ctr"/>
            <a:r>
              <a:rPr lang="en-US" sz="1900" dirty="0">
                <a:solidFill>
                  <a:srgbClr val="FFFFFF"/>
                </a:solidFill>
              </a:rPr>
              <a:t>A. Nick Vera</a:t>
            </a:r>
          </a:p>
          <a:p>
            <a:pPr algn="ctr"/>
            <a:r>
              <a:rPr lang="en-US" sz="1900" dirty="0">
                <a:solidFill>
                  <a:srgbClr val="FFFFFF"/>
                </a:solidFill>
              </a:rPr>
              <a:t>@nickvera22</a:t>
            </a:r>
          </a:p>
          <a:p>
            <a:endParaRPr lang="en-US" sz="19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291223-2321-9742-B4D7-3B6CE17EC05E}"/>
              </a:ext>
            </a:extLst>
          </p:cNvPr>
          <p:cNvGrpSpPr/>
          <p:nvPr/>
        </p:nvGrpSpPr>
        <p:grpSpPr>
          <a:xfrm>
            <a:off x="9068896" y="6193272"/>
            <a:ext cx="2811072" cy="664728"/>
            <a:chOff x="7777792" y="6201948"/>
            <a:chExt cx="2811072" cy="6647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0E738F-6DDB-FF4E-89F4-074BDE8C1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72DFAE8-3B89-EE48-8823-ABC91AF81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1222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3764AE-D7B7-4CB5-A0E1-2885E459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B2833-CF85-024C-AEEC-7121B439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63" y="2099144"/>
            <a:ext cx="3610691" cy="2673194"/>
          </a:xfr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Condensing LGBTQ+ people into monoliths</a:t>
            </a: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9C095C-3AB6-49D8-9436-3672566FE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E05FE-7286-E343-BD00-BD0644D1A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3" y="973600"/>
            <a:ext cx="5826919" cy="4924280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Discourses that conflate the experiences of </a:t>
            </a:r>
            <a:r>
              <a:rPr lang="en-US" sz="2000" i="1" dirty="0">
                <a:solidFill>
                  <a:schemeClr val="tx1"/>
                </a:solidFill>
              </a:rPr>
              <a:t>some </a:t>
            </a:r>
            <a:r>
              <a:rPr lang="en-US" sz="2000" dirty="0">
                <a:solidFill>
                  <a:schemeClr val="tx1"/>
                </a:solidFill>
              </a:rPr>
              <a:t>community members with those of </a:t>
            </a:r>
            <a:r>
              <a:rPr lang="en-US" sz="2000" i="1" dirty="0">
                <a:solidFill>
                  <a:schemeClr val="tx1"/>
                </a:solidFill>
              </a:rPr>
              <a:t>all </a:t>
            </a:r>
            <a:r>
              <a:rPr lang="en-US" sz="2000" dirty="0">
                <a:solidFill>
                  <a:schemeClr val="tx1"/>
                </a:solidFill>
              </a:rPr>
              <a:t>LGBTQ+ individuals</a:t>
            </a:r>
          </a:p>
          <a:p>
            <a:r>
              <a:rPr lang="en-US" sz="2000" dirty="0">
                <a:solidFill>
                  <a:schemeClr val="tx1"/>
                </a:solidFill>
              </a:rPr>
              <a:t>Privileges cisgender, gay, white men</a:t>
            </a:r>
          </a:p>
          <a:p>
            <a:r>
              <a:rPr lang="en-US" sz="2000" dirty="0">
                <a:solidFill>
                  <a:schemeClr val="tx1"/>
                </a:solidFill>
              </a:rPr>
              <a:t>Impacts presumed access to health care resources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3FFBA2-1538-4143-8F8E-DF25E228ADFF}"/>
              </a:ext>
            </a:extLst>
          </p:cNvPr>
          <p:cNvGrpSpPr/>
          <p:nvPr/>
        </p:nvGrpSpPr>
        <p:grpSpPr>
          <a:xfrm>
            <a:off x="9011507" y="6198283"/>
            <a:ext cx="2811072" cy="664728"/>
            <a:chOff x="7777792" y="6201948"/>
            <a:chExt cx="2811072" cy="6647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C1A2782-F135-2247-85AE-EEA4D2DA6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95FA2-46F6-A644-BAAB-9E7C4DFD4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2031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AE5F6-9CD3-7C4C-AFAA-309538046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44" y="1584710"/>
            <a:ext cx="3688580" cy="36885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300" dirty="0">
                <a:solidFill>
                  <a:srgbClr val="FFFFFF"/>
                </a:solidFill>
              </a:rPr>
              <a:t>Vada’s map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E373D23-9552-4D00-A685-F29249A5A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868" y="1443035"/>
            <a:ext cx="3971932" cy="3971930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E24867-6016-44FF-BCAF-4A8082CA8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8743" y="640080"/>
            <a:ext cx="5934456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C1B0C5-B3ED-4F12-BA2C-00F26D2A6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3335" y="802767"/>
            <a:ext cx="560527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3.png" descr="A close up of a logo&#10;&#10;Description automatically generated">
            <a:extLst>
              <a:ext uri="{FF2B5EF4-FFF2-40B4-BE49-F238E27FC236}">
                <a16:creationId xmlns:a16="http://schemas.microsoft.com/office/drawing/2014/main" id="{01A6B011-5594-334A-B87E-27E92C732D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105321" y="1510385"/>
            <a:ext cx="4961301" cy="352252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633EC2A-F783-794F-9220-6C16ADF4EAD1}"/>
              </a:ext>
            </a:extLst>
          </p:cNvPr>
          <p:cNvGrpSpPr/>
          <p:nvPr/>
        </p:nvGrpSpPr>
        <p:grpSpPr>
          <a:xfrm>
            <a:off x="9011507" y="6198283"/>
            <a:ext cx="2811072" cy="664728"/>
            <a:chOff x="7777792" y="6201948"/>
            <a:chExt cx="2811072" cy="66472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283B86-E598-DF4C-A537-284CB28CD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375C573-D6A0-044D-A0DD-3754E2E45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5868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6E9D3-5333-4647-9D6D-594C772A9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44" y="1584710"/>
            <a:ext cx="3688580" cy="36885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 anchorCtr="1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Charles’ Map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E373D23-9552-4D00-A685-F29249A5A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868" y="1443035"/>
            <a:ext cx="3971932" cy="3971930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E24867-6016-44FF-BCAF-4A8082CA8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8743" y="640080"/>
            <a:ext cx="5934456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C1B0C5-B3ED-4F12-BA2C-00F26D2A6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3335" y="802767"/>
            <a:ext cx="560527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2.png">
            <a:extLst>
              <a:ext uri="{FF2B5EF4-FFF2-40B4-BE49-F238E27FC236}">
                <a16:creationId xmlns:a16="http://schemas.microsoft.com/office/drawing/2014/main" id="{27FEE8A9-2804-DA4C-BB6D-2783A2DA789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5321" y="1349143"/>
            <a:ext cx="4961301" cy="384500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8FA6760-C925-B743-AFF2-66B7491DB45F}"/>
              </a:ext>
            </a:extLst>
          </p:cNvPr>
          <p:cNvGrpSpPr/>
          <p:nvPr/>
        </p:nvGrpSpPr>
        <p:grpSpPr>
          <a:xfrm>
            <a:off x="9011507" y="6198283"/>
            <a:ext cx="2811072" cy="664728"/>
            <a:chOff x="7777792" y="6201948"/>
            <a:chExt cx="2811072" cy="6647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767AD28-85A6-9D46-A1E0-F99DBDFD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25829B2-E89E-A845-A755-AE2DD0A44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4776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3764AE-D7B7-4CB5-A0E1-2885E459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B2833-CF85-024C-AEEC-7121B439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63" y="2099144"/>
            <a:ext cx="3610691" cy="2673194"/>
          </a:xfr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Establishing community’s normative role in information practices</a:t>
            </a: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9C095C-3AB6-49D8-9436-3672566FE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E05FE-7286-E343-BD00-BD0644D1A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3" y="973600"/>
            <a:ext cx="5949357" cy="492428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Community defines normative information practices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 response to information that might harm individual members</a:t>
            </a:r>
          </a:p>
          <a:p>
            <a:r>
              <a:rPr lang="en-US" dirty="0">
                <a:solidFill>
                  <a:schemeClr val="tx1"/>
                </a:solidFill>
              </a:rPr>
              <a:t>Practices often mirror established information practices (</a:t>
            </a:r>
            <a:r>
              <a:rPr lang="en-US" dirty="0" err="1">
                <a:solidFill>
                  <a:schemeClr val="tx1"/>
                </a:solidFill>
              </a:rPr>
              <a:t>ie</a:t>
            </a:r>
            <a:r>
              <a:rPr lang="en-US" dirty="0">
                <a:solidFill>
                  <a:schemeClr val="tx1"/>
                </a:solidFill>
              </a:rPr>
              <a:t>. word of mouth and mediation)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209C10-DDA6-4B4B-8B03-215FDFD71069}"/>
              </a:ext>
            </a:extLst>
          </p:cNvPr>
          <p:cNvGrpSpPr/>
          <p:nvPr/>
        </p:nvGrpSpPr>
        <p:grpSpPr>
          <a:xfrm>
            <a:off x="9011507" y="6198283"/>
            <a:ext cx="2811072" cy="664728"/>
            <a:chOff x="7777792" y="6201948"/>
            <a:chExt cx="2811072" cy="6647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E1A867-B26A-F842-B923-CA4047F43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01DFD2-DEE7-2941-A693-BF481CCD6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0283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89C4D-9E9F-A846-AA27-C89E7051A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44" y="1584710"/>
            <a:ext cx="3688580" cy="36885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Tony’s map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373D23-9552-4D00-A685-F29249A5A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868" y="1443035"/>
            <a:ext cx="3971932" cy="3971930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E24867-6016-44FF-BCAF-4A8082CA8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8743" y="640080"/>
            <a:ext cx="5934456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C1B0C5-B3ED-4F12-BA2C-00F26D2A6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3335" y="802767"/>
            <a:ext cx="560527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5.png" descr="A close up of a map&#10;&#10;Description automatically generated">
            <a:extLst>
              <a:ext uri="{FF2B5EF4-FFF2-40B4-BE49-F238E27FC236}">
                <a16:creationId xmlns:a16="http://schemas.microsoft.com/office/drawing/2014/main" id="{0026E187-60DA-4743-B0DD-85F6858E17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5321" y="1460773"/>
            <a:ext cx="4961301" cy="36217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53546F-E1FB-5D4E-B24B-176CAE79057F}"/>
              </a:ext>
            </a:extLst>
          </p:cNvPr>
          <p:cNvGrpSpPr/>
          <p:nvPr/>
        </p:nvGrpSpPr>
        <p:grpSpPr>
          <a:xfrm>
            <a:off x="9011507" y="6198283"/>
            <a:ext cx="2811072" cy="664728"/>
            <a:chOff x="7777792" y="6201948"/>
            <a:chExt cx="2811072" cy="6647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DA6E65-6DB6-0C43-ABA1-974B6FD99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8398C7-9CB1-834B-B3F6-37FABA4CA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6566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6E9D3-5333-4647-9D6D-594C772A9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44" y="1584710"/>
            <a:ext cx="3688580" cy="36885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 anchorCtr="1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Charles’ Map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E373D23-9552-4D00-A685-F29249A5A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868" y="1443035"/>
            <a:ext cx="3971932" cy="3971930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E24867-6016-44FF-BCAF-4A8082CA8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8743" y="640080"/>
            <a:ext cx="5934456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C1B0C5-B3ED-4F12-BA2C-00F26D2A6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3335" y="802767"/>
            <a:ext cx="560527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2.png">
            <a:extLst>
              <a:ext uri="{FF2B5EF4-FFF2-40B4-BE49-F238E27FC236}">
                <a16:creationId xmlns:a16="http://schemas.microsoft.com/office/drawing/2014/main" id="{27FEE8A9-2804-DA4C-BB6D-2783A2DA789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05321" y="1349143"/>
            <a:ext cx="4961301" cy="384500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8FA6760-C925-B743-AFF2-66B7491DB45F}"/>
              </a:ext>
            </a:extLst>
          </p:cNvPr>
          <p:cNvGrpSpPr/>
          <p:nvPr/>
        </p:nvGrpSpPr>
        <p:grpSpPr>
          <a:xfrm>
            <a:off x="9011507" y="6198283"/>
            <a:ext cx="2811072" cy="664728"/>
            <a:chOff x="7777792" y="6201948"/>
            <a:chExt cx="2811072" cy="6647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767AD28-85A6-9D46-A1E0-F99DBDFD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25829B2-E89E-A845-A755-AE2DD0A44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3871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3764AE-D7B7-4CB5-A0E1-2885E459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B2833-CF85-024C-AEEC-7121B439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82" y="2099143"/>
            <a:ext cx="4116733" cy="2673194"/>
          </a:xfr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Applying metronormativity discourses to information sources</a:t>
            </a: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9C095C-3AB6-49D8-9436-3672566FE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E05FE-7286-E343-BD00-BD0644D1A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3" y="973600"/>
            <a:ext cx="5826919" cy="492428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Metronormativity  describes the constructed binary of LGBTQ+ experiences into urban (good)/rural (bad).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Presumes LGBTQ+ person cannot live a meaningful life unless they reside in a metropolitan area (Halberstam, 2005)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Metronormativity</a:t>
            </a:r>
            <a:r>
              <a:rPr lang="en-US" dirty="0">
                <a:solidFill>
                  <a:schemeClr val="tx1"/>
                </a:solidFill>
              </a:rPr>
              <a:t> as identifying national LGBTQ+ advocacy organizations as ideal information source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209C10-DDA6-4B4B-8B03-215FDFD71069}"/>
              </a:ext>
            </a:extLst>
          </p:cNvPr>
          <p:cNvGrpSpPr/>
          <p:nvPr/>
        </p:nvGrpSpPr>
        <p:grpSpPr>
          <a:xfrm>
            <a:off x="9011507" y="6198283"/>
            <a:ext cx="2811072" cy="664728"/>
            <a:chOff x="7777792" y="6201948"/>
            <a:chExt cx="2811072" cy="6647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E1A867-B26A-F842-B923-CA4047F43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01DFD2-DEE7-2941-A693-BF481CCD6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3306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6E9D3-5333-4647-9D6D-594C772A9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44" y="1584710"/>
            <a:ext cx="3688580" cy="36885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 anchorCtr="1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Tony Solano’s Map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E373D23-9552-4D00-A685-F29249A5A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868" y="1443035"/>
            <a:ext cx="3971932" cy="3971930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E24867-6016-44FF-BCAF-4A8082CA8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8743" y="640080"/>
            <a:ext cx="5934456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C1B0C5-B3ED-4F12-BA2C-00F26D2A6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3335" y="802767"/>
            <a:ext cx="560527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FA6760-C925-B743-AFF2-66B7491DB45F}"/>
              </a:ext>
            </a:extLst>
          </p:cNvPr>
          <p:cNvGrpSpPr/>
          <p:nvPr/>
        </p:nvGrpSpPr>
        <p:grpSpPr>
          <a:xfrm>
            <a:off x="9011507" y="6198283"/>
            <a:ext cx="2811072" cy="664728"/>
            <a:chOff x="7777792" y="6201948"/>
            <a:chExt cx="2811072" cy="6647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767AD28-85A6-9D46-A1E0-F99DBDFD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25829B2-E89E-A845-A755-AE2DD0A44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1B9BC3F-1912-3A49-83F9-48788617C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7567" y="802767"/>
            <a:ext cx="380788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82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6E9D3-5333-4647-9D6D-594C772A9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44" y="1584710"/>
            <a:ext cx="3688580" cy="36885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 anchorCtr="1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Pat’s Map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E373D23-9552-4D00-A685-F29249A5A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868" y="1443035"/>
            <a:ext cx="3971932" cy="3971930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E24867-6016-44FF-BCAF-4A8082CA8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8743" y="640080"/>
            <a:ext cx="5934456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C1B0C5-B3ED-4F12-BA2C-00F26D2A6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3335" y="802767"/>
            <a:ext cx="560527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FA6760-C925-B743-AFF2-66B7491DB45F}"/>
              </a:ext>
            </a:extLst>
          </p:cNvPr>
          <p:cNvGrpSpPr/>
          <p:nvPr/>
        </p:nvGrpSpPr>
        <p:grpSpPr>
          <a:xfrm>
            <a:off x="9011507" y="6198283"/>
            <a:ext cx="2811072" cy="664728"/>
            <a:chOff x="7777792" y="6201948"/>
            <a:chExt cx="2811072" cy="6647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767AD28-85A6-9D46-A1E0-F99DBDFD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25829B2-E89E-A845-A755-AE2DD0A44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  <p:pic>
        <p:nvPicPr>
          <p:cNvPr id="10" name="image7.png">
            <a:extLst>
              <a:ext uri="{FF2B5EF4-FFF2-40B4-BE49-F238E27FC236}">
                <a16:creationId xmlns:a16="http://schemas.microsoft.com/office/drawing/2014/main" id="{D05C321C-8559-2F4D-ABC0-3BDEBAD104AA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30000"/>
                    </a14:imgEffect>
                    <a14:imgEffect>
                      <a14:brightnessContrast bright="2000" contrast="-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0894" y="1185133"/>
            <a:ext cx="5290154" cy="41730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9715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FA511F-04EE-2448-92F3-DAF6C4FE63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Jordan’s Map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FE5AA1-D363-FC46-B9FF-5E36ED97AF5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Leaders and gatekeepers construct imagined  LGBTQ+ community and normative presumptions followed</a:t>
            </a:r>
          </a:p>
          <a:p>
            <a:r>
              <a:rPr lang="en-US" dirty="0"/>
              <a:t>Criticism of discursive power  is not criticism of “goodness” of participants</a:t>
            </a:r>
          </a:p>
          <a:p>
            <a:r>
              <a:rPr lang="en-US" dirty="0"/>
              <a:t>For some participants, such as Jordan, resisting discursive power became a site of imagined potentialities within their map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064A32-FBEC-DF42-976B-C29386B695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Themes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628E01-08DE-8049-948B-6104BF1C8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pic>
        <p:nvPicPr>
          <p:cNvPr id="12" name="image6.png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0F76189-31E2-814D-BD6A-4AAC3386B6BB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30000"/>
                    </a14:imgEffect>
                    <a14:imgEffect>
                      <a14:brightnessContrast bright="-1000" contrast="-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7699" y="3143250"/>
            <a:ext cx="3360452" cy="25971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D658164-821E-D44D-B33D-6181112BAECD}"/>
              </a:ext>
            </a:extLst>
          </p:cNvPr>
          <p:cNvGrpSpPr/>
          <p:nvPr/>
        </p:nvGrpSpPr>
        <p:grpSpPr>
          <a:xfrm>
            <a:off x="9011507" y="6198283"/>
            <a:ext cx="2811072" cy="664728"/>
            <a:chOff x="7777792" y="6201948"/>
            <a:chExt cx="2811072" cy="6647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E587FF4-B7F3-D143-B306-D7E4A47B9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5BEC474-4012-0941-B464-38FD59453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742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ooking, close, blurry, bowl&#10;&#10;Description automatically generated">
            <a:extLst>
              <a:ext uri="{FF2B5EF4-FFF2-40B4-BE49-F238E27FC236}">
                <a16:creationId xmlns:a16="http://schemas.microsoft.com/office/drawing/2014/main" id="{6ADF6448-759A-0D4B-8D75-54CFB45E85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9496" b="62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2934A5-A8DB-8844-B22B-2A363E61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i="1">
                <a:solidFill>
                  <a:schemeClr val="tx1"/>
                </a:solidFill>
              </a:rPr>
              <a:t>Introduction: </a:t>
            </a:r>
            <a:r>
              <a:rPr lang="en-US">
                <a:solidFill>
                  <a:schemeClr val="tx1"/>
                </a:solidFill>
              </a:rPr>
              <a:t>LGBTQ+ Health information worlds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18E8E-119A-754D-85E6-522BD5749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>
            <a:normAutofit/>
          </a:bodyPr>
          <a:lstStyle/>
          <a:p>
            <a:r>
              <a:rPr lang="en-US" dirty="0"/>
              <a:t>Equitable access to health information is a preeminent goal of society</a:t>
            </a:r>
          </a:p>
          <a:p>
            <a:pPr lvl="1"/>
            <a:r>
              <a:rPr lang="en-US" dirty="0"/>
              <a:t>Yet, equity remains contingent on multiple sociocultural identities</a:t>
            </a:r>
          </a:p>
          <a:p>
            <a:pPr lvl="1"/>
            <a:r>
              <a:rPr lang="en-US" dirty="0"/>
              <a:t>Lesbian, gay, bisexual, transgender, and queer (LGBTQ+) populations face particular relationships to normative power in healthcare access (</a:t>
            </a:r>
            <a:r>
              <a:rPr lang="en-US" dirty="0" err="1"/>
              <a:t>HealthyPeople</a:t>
            </a:r>
            <a:r>
              <a:rPr lang="en-US" dirty="0"/>
              <a:t>, 2019)</a:t>
            </a:r>
          </a:p>
          <a:p>
            <a:pPr lvl="2"/>
            <a:r>
              <a:rPr lang="en-US" dirty="0"/>
              <a:t>These Challenges are Heightened in the American South (Matthews &amp; Lee, 2014; Williams Institute, 2019)</a:t>
            </a:r>
          </a:p>
          <a:p>
            <a:pPr lvl="1"/>
            <a:r>
              <a:rPr lang="en-US" dirty="0"/>
              <a:t>These discursive relationships inform how LGBTQ+ leaders and their communities create, seek, share, and use, health information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B89269-7052-9748-89B5-3BBDF99E45C3}"/>
              </a:ext>
            </a:extLst>
          </p:cNvPr>
          <p:cNvGrpSpPr/>
          <p:nvPr/>
        </p:nvGrpSpPr>
        <p:grpSpPr>
          <a:xfrm>
            <a:off x="9113271" y="6201948"/>
            <a:ext cx="2811072" cy="664728"/>
            <a:chOff x="7777792" y="6201948"/>
            <a:chExt cx="2811072" cy="6647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1849AD-B220-5A4B-88E4-229CE306B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4AE18A-7DA1-D640-AB99-59A9EEA62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3591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lock, sign, computer, room&#10;&#10;Description automatically generated">
            <a:extLst>
              <a:ext uri="{FF2B5EF4-FFF2-40B4-BE49-F238E27FC236}">
                <a16:creationId xmlns:a16="http://schemas.microsoft.com/office/drawing/2014/main" id="{B6A0E946-9F6D-0A45-94F9-D1C34FE4A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35" r="30020" b="-1"/>
          <a:stretch/>
        </p:blipFill>
        <p:spPr>
          <a:xfrm>
            <a:off x="642" y="1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DB3E27-1A7E-E54E-8B32-3BC4627D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841505"/>
            <a:ext cx="4487298" cy="1174991"/>
          </a:xfrm>
          <a:solidFill>
            <a:schemeClr val="tx1">
              <a:alpha val="60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400" i="1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3C2B8-DCFE-FE4D-BF53-07728E29C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941" y="976129"/>
            <a:ext cx="4804931" cy="4919815"/>
          </a:xfrm>
        </p:spPr>
        <p:txBody>
          <a:bodyPr anchor="ctr">
            <a:normAutofit/>
          </a:bodyPr>
          <a:lstStyle/>
          <a:p>
            <a:r>
              <a:rPr lang="en-US" b="1" i="1" dirty="0"/>
              <a:t>Leaders can provide more equitable flow of information in their communities through critical consideration of existing arrangements (people, knowledges, practices, resources, etc.) </a:t>
            </a:r>
          </a:p>
          <a:p>
            <a:r>
              <a:rPr lang="en-US" b="1" i="1" dirty="0"/>
              <a:t>Continued uplifting of alternative resources and imagined paths for collective resistance</a:t>
            </a:r>
          </a:p>
          <a:p>
            <a:pPr marL="228600" lvl="1" indent="0">
              <a:buNone/>
            </a:pPr>
            <a:br>
              <a:rPr lang="en-US" b="1" i="1" dirty="0"/>
            </a:br>
            <a:endParaRPr lang="en-US" b="1" i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837EFE-4434-494D-B4E6-B8DDFD261009}"/>
              </a:ext>
            </a:extLst>
          </p:cNvPr>
          <p:cNvGrpSpPr/>
          <p:nvPr/>
        </p:nvGrpSpPr>
        <p:grpSpPr>
          <a:xfrm>
            <a:off x="9011507" y="6193272"/>
            <a:ext cx="2811072" cy="664728"/>
            <a:chOff x="7777792" y="6201948"/>
            <a:chExt cx="2811072" cy="6647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E59DFE-5708-A941-B7CE-69FF1B05F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4D30F1-E26E-9C48-9EA2-BC156A9B1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9483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 txBox="1">
            <a:spLocks noGrp="1"/>
          </p:cNvSpPr>
          <p:nvPr>
            <p:ph type="ctrTitle"/>
          </p:nvPr>
        </p:nvSpPr>
        <p:spPr>
          <a:xfrm>
            <a:off x="804672" y="2386744"/>
            <a:ext cx="4486656" cy="1645920"/>
          </a:xfrm>
          <a:prstGeom prst="rect">
            <a:avLst/>
          </a:prstGeom>
        </p:spPr>
        <p:txBody>
          <a:bodyPr spcFirstLastPara="1" vert="horz" lIns="91425" tIns="91425" rIns="91425" bIns="91425" rtlCol="0" anchorCtr="0">
            <a:normAutofit/>
          </a:bodyPr>
          <a:lstStyle/>
          <a:p>
            <a:r>
              <a:rPr lang="en-US" sz="3200"/>
              <a:t>Thank you!</a:t>
            </a:r>
          </a:p>
          <a:p>
            <a:r>
              <a:rPr lang="en-US" sz="3200" i="1"/>
              <a:t>Questions?</a:t>
            </a:r>
          </a:p>
        </p:txBody>
      </p:sp>
      <p:sp>
        <p:nvSpPr>
          <p:cNvPr id="204" name="Google Shape;204;p34"/>
          <p:cNvSpPr txBox="1">
            <a:spLocks noGrp="1"/>
          </p:cNvSpPr>
          <p:nvPr>
            <p:ph type="subTitle" idx="1"/>
          </p:nvPr>
        </p:nvSpPr>
        <p:spPr>
          <a:xfrm>
            <a:off x="1148615" y="4352544"/>
            <a:ext cx="3798770" cy="1239894"/>
          </a:xfrm>
          <a:prstGeom prst="rect">
            <a:avLst/>
          </a:prstGeom>
        </p:spPr>
        <p:txBody>
          <a:bodyPr spcFirstLastPara="1" vert="horz" lIns="91425" tIns="91425" rIns="91425" bIns="91425" rtlCol="0" anchorCtr="0">
            <a:normAutofit/>
          </a:bodyPr>
          <a:lstStyle/>
          <a:p>
            <a:r>
              <a:rPr lang="en-US" sz="1800" dirty="0"/>
              <a:t>For more project info:</a:t>
            </a:r>
          </a:p>
          <a:p>
            <a:r>
              <a:rPr lang="en-US" sz="1800" u="sng" dirty="0"/>
              <a:t>http://</a:t>
            </a:r>
            <a:r>
              <a:rPr lang="en-US" sz="1800" u="sng" dirty="0" err="1"/>
              <a:t>bit.ly</a:t>
            </a:r>
            <a:r>
              <a:rPr lang="en-US" sz="1800" u="sng" dirty="0"/>
              <a:t>/</a:t>
            </a:r>
            <a:r>
              <a:rPr lang="en-US" sz="1800" u="sng" dirty="0" err="1"/>
              <a:t>hiplgbtq</a:t>
            </a:r>
            <a:r>
              <a:rPr lang="en-US" sz="1800" dirty="0"/>
              <a:t> </a:t>
            </a:r>
          </a:p>
        </p:txBody>
      </p:sp>
      <p:sp>
        <p:nvSpPr>
          <p:cNvPr id="206" name="Rectangle 80">
            <a:extLst>
              <a:ext uri="{FF2B5EF4-FFF2-40B4-BE49-F238E27FC236}">
                <a16:creationId xmlns:a16="http://schemas.microsoft.com/office/drawing/2014/main" id="{2F0F143B-3981-4FC2-BB15-0C5867633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5DA30B5-B1A7-4542-86DD-9E699162C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030" y="991708"/>
            <a:ext cx="4818890" cy="2192594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5CAB9AE-D125-F14E-9234-8F632734A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030" y="3671316"/>
            <a:ext cx="4818890" cy="13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34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32120-647E-7942-A611-F5668BE8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60843"/>
            <a:ext cx="7729728" cy="118872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3A0B4-2509-DA42-BC0F-DD8544DAA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878008"/>
            <a:ext cx="7729728" cy="4619149"/>
          </a:xfrm>
        </p:spPr>
        <p:txBody>
          <a:bodyPr>
            <a:normAutofit fontScale="47500" lnSpcReduction="20000"/>
          </a:bodyPr>
          <a:lstStyle/>
          <a:p>
            <a:endParaRPr lang="en-US" dirty="0"/>
          </a:p>
          <a:p>
            <a:r>
              <a:rPr lang="en-US" dirty="0"/>
              <a:t>Adler, M. (2017),</a:t>
            </a:r>
            <a:r>
              <a:rPr lang="en-US" i="1" dirty="0"/>
              <a:t> Cruising the library: Perversities in the organization of knowledge</a:t>
            </a:r>
            <a:r>
              <a:rPr lang="en-US" dirty="0"/>
              <a:t>. Fordham University Press, New York, NY.</a:t>
            </a:r>
          </a:p>
          <a:p>
            <a:r>
              <a:rPr lang="en-US" dirty="0"/>
              <a:t>Charest, M., </a:t>
            </a:r>
            <a:r>
              <a:rPr lang="en-US" dirty="0" err="1"/>
              <a:t>Kleinplatz</a:t>
            </a:r>
            <a:r>
              <a:rPr lang="en-US" dirty="0"/>
              <a:t>, P. J., &amp; Lund, J. I. (2016). Sexual health information disparities between heterosexual and LGBTQ+ young adults: Implications for sexual health. </a:t>
            </a:r>
            <a:r>
              <a:rPr lang="en-US" i="1" dirty="0"/>
              <a:t>The Canadian Journal of Human Sexuality</a:t>
            </a:r>
            <a:r>
              <a:rPr lang="en-US" dirty="0"/>
              <a:t>, </a:t>
            </a:r>
            <a:r>
              <a:rPr lang="en-US" i="1" dirty="0"/>
              <a:t>25</a:t>
            </a:r>
            <a:r>
              <a:rPr lang="en-US" dirty="0"/>
              <a:t>(2), 74-85.</a:t>
            </a:r>
          </a:p>
          <a:p>
            <a:r>
              <a:rPr lang="en-US" dirty="0"/>
              <a:t>Clarke A. (2005) </a:t>
            </a:r>
            <a:r>
              <a:rPr lang="en-US" i="1" dirty="0"/>
              <a:t>Situational analysis: grounded theory after the postmodern turn</a:t>
            </a:r>
            <a:r>
              <a:rPr lang="en-US" dirty="0"/>
              <a:t>. Thousand Oaks, CA: SAGE.</a:t>
            </a:r>
          </a:p>
          <a:p>
            <a:r>
              <a:rPr lang="en-US" dirty="0"/>
              <a:t>Crenshaw, K. (1991).Mapping the margins: Intersectionality, identity politics, and violence against women of color. </a:t>
            </a:r>
            <a:r>
              <a:rPr lang="en-US" i="1" dirty="0"/>
              <a:t>Stanford Law Review, 43</a:t>
            </a:r>
            <a:r>
              <a:rPr lang="en-US" dirty="0"/>
              <a:t>, 1241-1299.</a:t>
            </a:r>
          </a:p>
          <a:p>
            <a:r>
              <a:rPr lang="en-US" dirty="0"/>
              <a:t>Davis, H.F. (2017), </a:t>
            </a:r>
            <a:r>
              <a:rPr lang="en-US" i="1" dirty="0"/>
              <a:t>Beyond trans: Does gender matter?</a:t>
            </a:r>
            <a:r>
              <a:rPr lang="en-US" dirty="0"/>
              <a:t> New York University Press, New York, NY.</a:t>
            </a:r>
          </a:p>
          <a:p>
            <a:r>
              <a:rPr lang="en-US" dirty="0" err="1"/>
              <a:t>Floegel</a:t>
            </a:r>
            <a:r>
              <a:rPr lang="en-US" dirty="0"/>
              <a:t>, D., &amp; Costello, K. L. (2019). Entertainment media and the information practices of queer individuals. </a:t>
            </a:r>
            <a:r>
              <a:rPr lang="en-US" i="1" dirty="0"/>
              <a:t>Library &amp; Information Science Research</a:t>
            </a:r>
            <a:r>
              <a:rPr lang="en-US" dirty="0"/>
              <a:t>, </a:t>
            </a:r>
            <a:r>
              <a:rPr lang="en-US" i="1" dirty="0"/>
              <a:t>41</a:t>
            </a:r>
            <a:r>
              <a:rPr lang="en-US" dirty="0"/>
              <a:t>(1), 31-38.</a:t>
            </a:r>
          </a:p>
          <a:p>
            <a:r>
              <a:rPr lang="en-US" dirty="0"/>
              <a:t>Foucault, M. (1978). </a:t>
            </a:r>
            <a:r>
              <a:rPr lang="en-US" i="1" dirty="0"/>
              <a:t>The history of sexuality. Volume 1: An introduction</a:t>
            </a:r>
            <a:r>
              <a:rPr lang="en-US" dirty="0"/>
              <a:t>. New York, NY: Pantheon Books. </a:t>
            </a:r>
          </a:p>
          <a:p>
            <a:r>
              <a:rPr lang="en-US" dirty="0">
                <a:solidFill>
                  <a:schemeClr val="tx1"/>
                </a:solidFill>
              </a:rPr>
              <a:t>Greyson, D. (2013). Information world mapping: A participatory, visual, elicitation activity for information practice interviews. Proceedings of the American Society for Information Science and Technology, 50(1), 1-4.</a:t>
            </a:r>
          </a:p>
          <a:p>
            <a:r>
              <a:rPr lang="en-US" dirty="0"/>
              <a:t>Greyson, D., O’Brien, H., &amp; </a:t>
            </a:r>
            <a:r>
              <a:rPr lang="en-US" dirty="0" err="1"/>
              <a:t>Shoveller</a:t>
            </a:r>
            <a:r>
              <a:rPr lang="en-US" dirty="0"/>
              <a:t>, J. (2017). Information world mapping: A participatory arts-based elicitation method for information behavior interviews. </a:t>
            </a:r>
            <a:r>
              <a:rPr lang="en-US" i="1" dirty="0"/>
              <a:t>Library and Information Science Research, 39</a:t>
            </a:r>
            <a:r>
              <a:rPr lang="en-US" dirty="0"/>
              <a:t>(2), 149–157. </a:t>
            </a:r>
          </a:p>
          <a:p>
            <a:r>
              <a:rPr lang="en-US" dirty="0"/>
              <a:t>Greyson, D., O’Brien, H., &amp; Shankar, S. (2019). Visual analysis of information world maps: An exploration of four methods. </a:t>
            </a:r>
            <a:r>
              <a:rPr lang="en-US" i="1" dirty="0"/>
              <a:t>Journal of Information Science</a:t>
            </a:r>
            <a:r>
              <a:rPr lang="en-US" dirty="0"/>
              <a:t>, 1–17. </a:t>
            </a:r>
          </a:p>
          <a:p>
            <a:r>
              <a:rPr lang="en-US" dirty="0"/>
              <a:t>Halberstam, J. (2005). </a:t>
            </a:r>
            <a:r>
              <a:rPr lang="en-US" i="1" dirty="0"/>
              <a:t>In a queer time and place: Transgender bodies, subcultural lives</a:t>
            </a:r>
            <a:r>
              <a:rPr lang="en-US" dirty="0"/>
              <a:t>. New York, NY: New York University Press. </a:t>
            </a:r>
          </a:p>
          <a:p>
            <a:r>
              <a:rPr lang="en-US" dirty="0"/>
              <a:t>Hillary, G. A. (1995) Definitions of community: Areas of agreement.</a:t>
            </a:r>
            <a:r>
              <a:rPr lang="en-US" i="1" dirty="0"/>
              <a:t> Rural Sociology, 20</a:t>
            </a:r>
            <a:r>
              <a:rPr lang="en-US" dirty="0"/>
              <a:t>, 111-123.</a:t>
            </a:r>
          </a:p>
          <a:p>
            <a:r>
              <a:rPr lang="en-US" dirty="0" err="1"/>
              <a:t>Kitzie</a:t>
            </a:r>
            <a:r>
              <a:rPr lang="en-US" dirty="0"/>
              <a:t>, V., Wagner, T.L., &amp; Vera, N. (2020). “In the beginning, it was little whispers…now, we’re almost a roar”: Conceptualizing a model for community and self in LGBTQ+ health information practices. In A. Sundqvist, G. Berget, J. </a:t>
            </a:r>
            <a:r>
              <a:rPr lang="en-US" dirty="0" err="1"/>
              <a:t>NolinKjell</a:t>
            </a:r>
            <a:r>
              <a:rPr lang="en-US" dirty="0"/>
              <a:t>, &amp; I. </a:t>
            </a:r>
            <a:r>
              <a:rPr lang="en-US" dirty="0" err="1"/>
              <a:t>Skjerdingstad</a:t>
            </a:r>
            <a:r>
              <a:rPr lang="en-US" dirty="0"/>
              <a:t> (Eds.), </a:t>
            </a:r>
            <a:r>
              <a:rPr lang="en-US" i="1" dirty="0"/>
              <a:t>Sustainable digital communities: 15th International Conference, </a:t>
            </a:r>
            <a:r>
              <a:rPr lang="en-US" i="1" dirty="0" err="1"/>
              <a:t>iConference</a:t>
            </a:r>
            <a:r>
              <a:rPr lang="en-US" i="1" dirty="0"/>
              <a:t> 2020, Boras, Sweden, March 23–26, 2020, Proceedings</a:t>
            </a:r>
            <a:r>
              <a:rPr lang="en-US" dirty="0"/>
              <a:t> (pp. 15–31). Switzerland, AG: Springer, Cham.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Matthews, D. D., &amp; Lee, J. G. (2014). A profile of North Carolina lesbian, gay, and bisexual health disparities, 2011. </a:t>
            </a:r>
            <a:r>
              <a:rPr lang="en-US" i="1" dirty="0"/>
              <a:t>American journal of public health</a:t>
            </a:r>
            <a:r>
              <a:rPr lang="en-US" dirty="0"/>
              <a:t>, </a:t>
            </a:r>
            <a:r>
              <a:rPr lang="en-US" i="1" dirty="0"/>
              <a:t>104</a:t>
            </a:r>
            <a:r>
              <a:rPr lang="en-US" dirty="0"/>
              <a:t>(6), e98-e105.</a:t>
            </a:r>
          </a:p>
        </p:txBody>
      </p:sp>
    </p:spTree>
    <p:extLst>
      <p:ext uri="{BB962C8B-B14F-4D97-AF65-F5344CB8AC3E}">
        <p14:creationId xmlns:p14="http://schemas.microsoft.com/office/powerpoint/2010/main" val="3518719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32120-647E-7942-A611-F5668BE8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60843"/>
            <a:ext cx="7729728" cy="118872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3A0B4-2509-DA42-BC0F-DD8544DAA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7161" y="1570130"/>
            <a:ext cx="9177678" cy="4947593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Ma, J., Stahl, L., &amp; Knotts, E. (2018). Emerging roles of health information professionals for library and information science curriculum development: a scoping review. </a:t>
            </a:r>
            <a:r>
              <a:rPr lang="en-US" i="1" dirty="0"/>
              <a:t>Journal of the Medical Library Association: JMLA</a:t>
            </a:r>
            <a:r>
              <a:rPr lang="en-US" dirty="0"/>
              <a:t>, 106(4), 432.</a:t>
            </a:r>
          </a:p>
          <a:p>
            <a:r>
              <a:rPr lang="en-US" dirty="0"/>
              <a:t>Morgan, A. &amp; </a:t>
            </a:r>
            <a:r>
              <a:rPr lang="en-US" dirty="0" err="1"/>
              <a:t>Ziglio</a:t>
            </a:r>
            <a:r>
              <a:rPr lang="en-US" dirty="0"/>
              <a:t>, E. (2006) Foreword. In: </a:t>
            </a:r>
            <a:r>
              <a:rPr lang="en-US" i="1" dirty="0"/>
              <a:t>Capability and resilience: beating the odds.</a:t>
            </a:r>
            <a:r>
              <a:rPr lang="en-US" dirty="0"/>
              <a:t> Department of Epidemiology and Public Health, University College London, London.</a:t>
            </a:r>
          </a:p>
          <a:p>
            <a:r>
              <a:rPr lang="en-US" dirty="0"/>
              <a:t>Morris, M., &amp; Hawkins, B. (2016). Towards a new specialization in health librarianship: LGBTQ health. </a:t>
            </a:r>
            <a:r>
              <a:rPr lang="en-US" i="1" dirty="0"/>
              <a:t>Journal of the Canadian Health Libraries Association</a:t>
            </a:r>
            <a:r>
              <a:rPr lang="en-US" dirty="0"/>
              <a:t>, 37(1), 20-23.</a:t>
            </a:r>
          </a:p>
          <a:p>
            <a:r>
              <a:rPr lang="en-US" dirty="0"/>
              <a:t>Olsson, M. (2005). Beyond ‘needy’ individuals: conceptualizing information behavior. </a:t>
            </a:r>
            <a:r>
              <a:rPr lang="en-US" i="1" dirty="0"/>
              <a:t>Proceedings of the American Society for Information Science and Technology</a:t>
            </a:r>
            <a:r>
              <a:rPr lang="en-US" dirty="0"/>
              <a:t>, </a:t>
            </a:r>
            <a:r>
              <a:rPr lang="en-US" i="1" dirty="0"/>
              <a:t>42</a:t>
            </a:r>
            <a:r>
              <a:rPr lang="en-US" dirty="0"/>
              <a:t>(1).</a:t>
            </a:r>
          </a:p>
          <a:p>
            <a:r>
              <a:rPr lang="en-US" dirty="0"/>
              <a:t>Pollack, H. (2008). Moral, prudential, and political arguments about harm reduction. </a:t>
            </a:r>
            <a:r>
              <a:rPr lang="en-US" i="1" dirty="0"/>
              <a:t>Contemporary Drug Problems</a:t>
            </a:r>
            <a:r>
              <a:rPr lang="en-US" dirty="0"/>
              <a:t>, 35, 211 - 239.</a:t>
            </a:r>
          </a:p>
          <a:p>
            <a:r>
              <a:rPr lang="en-US" dirty="0"/>
              <a:t>Raj, S., Sharma, V. L., Singh, A., &amp; Goel, S. (2015). The health information seeking </a:t>
            </a:r>
            <a:r>
              <a:rPr lang="en-US" dirty="0" err="1"/>
              <a:t>behaviour</a:t>
            </a:r>
            <a:r>
              <a:rPr lang="en-US" dirty="0"/>
              <a:t> and needs of community health workers in Chandigarh in Northern India. </a:t>
            </a:r>
            <a:r>
              <a:rPr lang="en-US" i="1" dirty="0"/>
              <a:t>Health Information &amp; Libraries Journal</a:t>
            </a:r>
            <a:r>
              <a:rPr lang="en-US" dirty="0"/>
              <a:t>, </a:t>
            </a:r>
            <a:r>
              <a:rPr lang="en-US" i="1" dirty="0"/>
              <a:t>32</a:t>
            </a:r>
            <a:r>
              <a:rPr lang="en-US" dirty="0"/>
              <a:t>(2), 143-149</a:t>
            </a:r>
          </a:p>
          <a:p>
            <a:r>
              <a:rPr lang="en-US" dirty="0"/>
              <a:t>Romanelli, M., &amp; Hudson, K. D. (2017). Individual and systemic barriers to health care: Perspectives of lesbian, gay, bisexual, and transgender adults. </a:t>
            </a:r>
            <a:r>
              <a:rPr lang="en-US" i="1" dirty="0"/>
              <a:t>American Journal of Orthopsychiatry</a:t>
            </a:r>
            <a:r>
              <a:rPr lang="en-US" dirty="0"/>
              <a:t>, </a:t>
            </a:r>
            <a:r>
              <a:rPr lang="en-US" i="1" dirty="0"/>
              <a:t>87</a:t>
            </a:r>
            <a:r>
              <a:rPr lang="en-US" dirty="0"/>
              <a:t>(6), 714.</a:t>
            </a:r>
          </a:p>
          <a:p>
            <a:r>
              <a:rPr lang="en-US" dirty="0"/>
              <a:t>Ross, C. (2012). Imagined communities: initiatives around LGBTQ aging in Italy. </a:t>
            </a:r>
            <a:r>
              <a:rPr lang="en-US" i="1" dirty="0"/>
              <a:t>Modern Italy, 17</a:t>
            </a:r>
            <a:r>
              <a:rPr lang="en-US" dirty="0"/>
              <a:t>(4), 449-464. </a:t>
            </a:r>
          </a:p>
          <a:p>
            <a:r>
              <a:rPr lang="en-US" dirty="0" err="1"/>
              <a:t>Saldaña</a:t>
            </a:r>
            <a:r>
              <a:rPr lang="en-US" dirty="0"/>
              <a:t>, J. (2015). </a:t>
            </a:r>
            <a:r>
              <a:rPr lang="en-US" i="1" dirty="0"/>
              <a:t>The coding manual for qualitative researchers</a:t>
            </a:r>
            <a:r>
              <a:rPr lang="en-US" dirty="0"/>
              <a:t>. SAGE, Thousand Oaks, CA </a:t>
            </a:r>
          </a:p>
          <a:p>
            <a:r>
              <a:rPr lang="en-US" dirty="0" err="1"/>
              <a:t>Savolainen</a:t>
            </a:r>
            <a:r>
              <a:rPr lang="en-US" dirty="0"/>
              <a:t>, R. (2008). </a:t>
            </a:r>
            <a:r>
              <a:rPr lang="en-US" i="1" dirty="0"/>
              <a:t>Everyday information practices: A social phenomenological perspective</a:t>
            </a:r>
            <a:r>
              <a:rPr lang="en-US" dirty="0"/>
              <a:t>. Lanham, MD: The Scarecrow Press, Inc.</a:t>
            </a:r>
          </a:p>
          <a:p>
            <a:r>
              <a:rPr lang="en-US" dirty="0"/>
              <a:t>Spade, D. (2015), </a:t>
            </a:r>
            <a:r>
              <a:rPr lang="en-US" i="1" dirty="0"/>
              <a:t>Normal life: Administrative violence, critical trans politics, and the limits of law</a:t>
            </a:r>
            <a:r>
              <a:rPr lang="en-US" dirty="0"/>
              <a:t>. Duke University Press, Durham. </a:t>
            </a:r>
          </a:p>
          <a:p>
            <a:r>
              <a:rPr lang="en-US" dirty="0">
                <a:solidFill>
                  <a:srgbClr val="404040"/>
                </a:solidFill>
              </a:rPr>
              <a:t>Williams Institute (2018). LGBT people in South Carolina. Retrieved from: </a:t>
            </a:r>
            <a:r>
              <a:rPr lang="en-US" dirty="0">
                <a:solidFill>
                  <a:srgbClr val="404040"/>
                </a:solidFill>
                <a:hlinkClick r:id="rId2"/>
              </a:rPr>
              <a:t>https://williamsinstitute.law.ucla.edu/wp-content/uploads/South-Carolina-fact-sheet.pdf</a:t>
            </a:r>
            <a:r>
              <a:rPr lang="en-US" dirty="0">
                <a:solidFill>
                  <a:srgbClr val="404040"/>
                </a:solidFill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rgbClr val="40404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74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vert="horz" lIns="182880" tIns="182880" rIns="182880" bIns="18288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Research questions</a:t>
            </a:r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5591695" y="1402080"/>
            <a:ext cx="5320696" cy="405384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38099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RQ1: </a:t>
            </a:r>
            <a:r>
              <a:rPr lang="en-US" sz="2200" dirty="0"/>
              <a:t>How can the health practices of SC LGBTQIA+ communities be described?</a:t>
            </a:r>
          </a:p>
          <a:p>
            <a:pPr marL="38099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8099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/>
              <a:t>RQ2</a:t>
            </a:r>
            <a:r>
              <a:rPr lang="en-US" sz="2200" dirty="0"/>
              <a:t>: How does discursive power shape these practices?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35736B-9117-A74A-B0FD-E89A92DF86A4}"/>
              </a:ext>
            </a:extLst>
          </p:cNvPr>
          <p:cNvGrpSpPr/>
          <p:nvPr/>
        </p:nvGrpSpPr>
        <p:grpSpPr>
          <a:xfrm>
            <a:off x="9121829" y="6193272"/>
            <a:ext cx="2811072" cy="664728"/>
            <a:chOff x="7777792" y="6201948"/>
            <a:chExt cx="2811072" cy="6647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18DBD3-FA0A-4F47-86D7-955F1EADA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A6CE20-D7A2-304D-A859-27969894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5854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reet scene with focus on the side of a building&#10;&#10;Description automatically generated">
            <a:extLst>
              <a:ext uri="{FF2B5EF4-FFF2-40B4-BE49-F238E27FC236}">
                <a16:creationId xmlns:a16="http://schemas.microsoft.com/office/drawing/2014/main" id="{50813058-C74F-2341-8D54-936F10180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30" r="10936" b="-1"/>
          <a:stretch/>
        </p:blipFill>
        <p:spPr>
          <a:xfrm>
            <a:off x="642" y="10"/>
            <a:ext cx="6096000" cy="6857990"/>
          </a:xfrm>
          <a:prstGeom prst="rect">
            <a:avLst/>
          </a:prstGeom>
        </p:spPr>
      </p:pic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804672" y="2841505"/>
            <a:ext cx="4487298" cy="1174991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</a:ln>
        </p:spPr>
        <p:txBody>
          <a:bodyPr spcFirstLastPara="1" vert="horz" lIns="243840" tIns="243840" rIns="243840" bIns="243840" rtlCol="0" anchorCtr="0">
            <a:normAutofit/>
          </a:bodyPr>
          <a:lstStyle/>
          <a:p>
            <a:pPr defTabSz="1219170"/>
            <a:r>
              <a:rPr lang="en-US" sz="2400" spc="267">
                <a:solidFill>
                  <a:schemeClr val="bg1"/>
                </a:solidFill>
              </a:rPr>
              <a:t>Literature Review: Discursive power</a:t>
            </a:r>
          </a:p>
        </p:txBody>
      </p:sp>
      <p:sp>
        <p:nvSpPr>
          <p:cNvPr id="74" name="Google Shape;61;p14"/>
          <p:cNvSpPr txBox="1">
            <a:spLocks noGrp="1"/>
          </p:cNvSpPr>
          <p:nvPr>
            <p:ph idx="1"/>
          </p:nvPr>
        </p:nvSpPr>
        <p:spPr>
          <a:xfrm>
            <a:off x="6743941" y="976129"/>
            <a:ext cx="4804931" cy="4919815"/>
          </a:xfrm>
          <a:prstGeom prst="rect">
            <a:avLst/>
          </a:prstGeom>
        </p:spPr>
        <p:txBody>
          <a:bodyPr spcFirstLastPara="1" vert="horz" lIns="121920" tIns="60960" rIns="121920" bIns="60960" rtlCol="0" anchor="ctr" anchorCtr="0">
            <a:normAutofit/>
          </a:bodyPr>
          <a:lstStyle/>
          <a:p>
            <a:pPr marL="380990" indent="-380990" defTabSz="1219170">
              <a:lnSpc>
                <a:spcPct val="90000"/>
              </a:lnSpc>
              <a:spcBef>
                <a:spcPts val="1333"/>
              </a:spcBef>
            </a:pPr>
            <a:r>
              <a:rPr lang="en-US" sz="1400" dirty="0"/>
              <a:t>Discourses consist of relationships between people, texts, ideas, and institutions. </a:t>
            </a:r>
          </a:p>
          <a:p>
            <a:pPr marL="609590" lvl="1" indent="-380990" defTabSz="1219170">
              <a:lnSpc>
                <a:spcPct val="90000"/>
              </a:lnSpc>
              <a:spcBef>
                <a:spcPts val="1333"/>
              </a:spcBef>
            </a:pPr>
            <a:r>
              <a:rPr lang="en-US" sz="1400" dirty="0"/>
              <a:t>Individuals possess power through demarcating an “other” as lesser</a:t>
            </a:r>
          </a:p>
          <a:p>
            <a:pPr marL="380990" indent="-380990" defTabSz="1219170">
              <a:lnSpc>
                <a:spcPct val="90000"/>
              </a:lnSpc>
              <a:spcBef>
                <a:spcPts val="1333"/>
              </a:spcBef>
            </a:pPr>
            <a:r>
              <a:rPr lang="en-US" sz="1400" dirty="0"/>
              <a:t>Historically LGBTQIA+ populations were subject to correction and hospitalization (Foucault, 1978)</a:t>
            </a:r>
          </a:p>
          <a:p>
            <a:pPr marL="380990" indent="-380990" defTabSz="1219170">
              <a:lnSpc>
                <a:spcPct val="90000"/>
              </a:lnSpc>
              <a:spcBef>
                <a:spcPts val="1333"/>
              </a:spcBef>
            </a:pPr>
            <a:r>
              <a:rPr lang="en-US" sz="1400" dirty="0"/>
              <a:t>Normal sexuality presumed to be heterosexual (</a:t>
            </a:r>
            <a:r>
              <a:rPr lang="en-US" sz="1400" dirty="0" err="1"/>
              <a:t>ie</a:t>
            </a:r>
            <a:r>
              <a:rPr lang="en-US" sz="1400" dirty="0"/>
              <a:t>. heteronormativity) and the normal gender presumed to be cisgender (</a:t>
            </a:r>
            <a:r>
              <a:rPr lang="en-US" sz="1400" dirty="0" err="1"/>
              <a:t>ie</a:t>
            </a:r>
            <a:r>
              <a:rPr lang="en-US" sz="1400" dirty="0"/>
              <a:t>. cisnormativity)</a:t>
            </a:r>
          </a:p>
          <a:p>
            <a:pPr marL="609590" lvl="1" indent="-380990" defTabSz="1219170">
              <a:lnSpc>
                <a:spcPct val="90000"/>
              </a:lnSpc>
              <a:spcBef>
                <a:spcPts val="1333"/>
              </a:spcBef>
            </a:pPr>
            <a:r>
              <a:rPr lang="en-US" sz="1400" dirty="0"/>
              <a:t>Impacts law (Spade, 2015), public policy (Davis, 2017), and librarianship (Adler, 2017)</a:t>
            </a:r>
          </a:p>
          <a:p>
            <a:pPr marL="380990" indent="-380990" defTabSz="1219170">
              <a:lnSpc>
                <a:spcPct val="90000"/>
              </a:lnSpc>
              <a:spcBef>
                <a:spcPts val="1333"/>
              </a:spcBef>
            </a:pPr>
            <a:r>
              <a:rPr lang="en-US" sz="1400" dirty="0"/>
              <a:t>These presumptions shape how LGBTQIA+ persons create, seek, share, and use health information</a:t>
            </a: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D93C3E-5662-E947-9B91-1CC40EEAD64E}"/>
              </a:ext>
            </a:extLst>
          </p:cNvPr>
          <p:cNvGrpSpPr/>
          <p:nvPr/>
        </p:nvGrpSpPr>
        <p:grpSpPr>
          <a:xfrm>
            <a:off x="9200192" y="6193272"/>
            <a:ext cx="2811072" cy="664728"/>
            <a:chOff x="7777792" y="6201948"/>
            <a:chExt cx="2811072" cy="6647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36FA7BC-95CA-0348-822A-FCF78C750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54845D-FBEE-6C45-B461-A6ECDE4B1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1606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wire fence&#10;&#10;Description automatically generated">
            <a:extLst>
              <a:ext uri="{FF2B5EF4-FFF2-40B4-BE49-F238E27FC236}">
                <a16:creationId xmlns:a16="http://schemas.microsoft.com/office/drawing/2014/main" id="{2074F822-6497-0341-8218-BEF150F51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86" r="11580" b="-1"/>
          <a:stretch/>
        </p:blipFill>
        <p:spPr>
          <a:xfrm>
            <a:off x="642" y="10"/>
            <a:ext cx="6096000" cy="6857990"/>
          </a:xfrm>
          <a:prstGeom prst="rect">
            <a:avLst/>
          </a:prstGeom>
        </p:spPr>
      </p:pic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804672" y="2841505"/>
            <a:ext cx="4487298" cy="1174991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</a:ln>
        </p:spPr>
        <p:txBody>
          <a:bodyPr spcFirstLastPara="1" vert="horz" lIns="243840" tIns="243840" rIns="243840" bIns="243840" rtlCol="0" anchorCtr="0">
            <a:normAutofit/>
          </a:bodyPr>
          <a:lstStyle/>
          <a:p>
            <a:pPr defTabSz="1219170"/>
            <a:r>
              <a:rPr lang="en-US" sz="2000" spc="267">
                <a:solidFill>
                  <a:schemeClr val="bg1"/>
                </a:solidFill>
              </a:rPr>
              <a:t>Literature Review: Information Practices</a:t>
            </a:r>
          </a:p>
        </p:txBody>
      </p:sp>
      <p:sp>
        <p:nvSpPr>
          <p:cNvPr id="74" name="Google Shape;61;p14"/>
          <p:cNvSpPr txBox="1">
            <a:spLocks noGrp="1"/>
          </p:cNvSpPr>
          <p:nvPr>
            <p:ph idx="1"/>
          </p:nvPr>
        </p:nvSpPr>
        <p:spPr>
          <a:xfrm>
            <a:off x="6743941" y="976129"/>
            <a:ext cx="4804931" cy="4919815"/>
          </a:xfrm>
          <a:prstGeom prst="rect">
            <a:avLst/>
          </a:prstGeom>
        </p:spPr>
        <p:txBody>
          <a:bodyPr spcFirstLastPara="1" vert="horz" lIns="121920" tIns="60960" rIns="121920" bIns="60960" rtlCol="0" anchor="ctr" anchorCtr="0">
            <a:normAutofit/>
          </a:bodyPr>
          <a:lstStyle/>
          <a:p>
            <a:pPr marL="380990" indent="-380990" defTabSz="1219170">
              <a:spcBef>
                <a:spcPts val="1333"/>
              </a:spcBef>
            </a:pPr>
            <a:r>
              <a:rPr lang="en-US" dirty="0"/>
              <a:t>Information practices are socially constructed (Savolainen, 2008)</a:t>
            </a:r>
          </a:p>
          <a:p>
            <a:pPr marL="380990" indent="-380990" defTabSz="1219170">
              <a:spcBef>
                <a:spcPts val="1333"/>
              </a:spcBef>
            </a:pPr>
            <a:r>
              <a:rPr lang="en-US" dirty="0"/>
              <a:t>LGBTQ+ information practices challenge dominant ideologies (</a:t>
            </a:r>
            <a:r>
              <a:rPr lang="en-US" dirty="0" err="1"/>
              <a:t>Floegel</a:t>
            </a:r>
            <a:r>
              <a:rPr lang="en-US" dirty="0"/>
              <a:t> &amp; Costello, 2019; </a:t>
            </a:r>
            <a:r>
              <a:rPr lang="en-US" dirty="0" err="1"/>
              <a:t>Kitzie</a:t>
            </a:r>
            <a:r>
              <a:rPr lang="en-US" dirty="0"/>
              <a:t>, Wagner, &amp; Vera, 2020)</a:t>
            </a:r>
          </a:p>
          <a:p>
            <a:pPr marL="380990" indent="-380990" defTabSz="1219170">
              <a:spcBef>
                <a:spcPts val="1333"/>
              </a:spcBef>
            </a:pPr>
            <a:r>
              <a:rPr lang="en-US" dirty="0"/>
              <a:t>Can discursive power seep into LGBTQ+ community dynamics and information practices?</a:t>
            </a:r>
            <a:br>
              <a:rPr lang="en-US" dirty="0"/>
            </a:b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D93C3E-5662-E947-9B91-1CC40EEAD64E}"/>
              </a:ext>
            </a:extLst>
          </p:cNvPr>
          <p:cNvGrpSpPr/>
          <p:nvPr/>
        </p:nvGrpSpPr>
        <p:grpSpPr>
          <a:xfrm>
            <a:off x="9200192" y="6193272"/>
            <a:ext cx="2811072" cy="664728"/>
            <a:chOff x="7777792" y="6201948"/>
            <a:chExt cx="2811072" cy="6647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36FA7BC-95CA-0348-822A-FCF78C750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54845D-FBEE-6C45-B461-A6ECDE4B1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9661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21283D1B-1D8C-2546-BF4D-17B56EFCC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04" r="23297" b="1"/>
          <a:stretch/>
        </p:blipFill>
        <p:spPr>
          <a:xfrm>
            <a:off x="642" y="10"/>
            <a:ext cx="6096000" cy="6857990"/>
          </a:xfrm>
          <a:prstGeom prst="rect">
            <a:avLst/>
          </a:prstGeom>
        </p:spPr>
      </p:pic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804672" y="2841505"/>
            <a:ext cx="4487298" cy="1174991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</a:ln>
        </p:spPr>
        <p:txBody>
          <a:bodyPr spcFirstLastPara="1" vert="horz" lIns="182880" tIns="182880" rIns="182880" bIns="18288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6743941" y="976129"/>
            <a:ext cx="4804931" cy="491981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380990" indent="-228600">
              <a:lnSpc>
                <a:spcPct val="90000"/>
              </a:lnSpc>
              <a:spcBef>
                <a:spcPts val="10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1400" b="1"/>
              <a:t>30 SC LGBTQ+ community leaders ages 13+</a:t>
            </a:r>
          </a:p>
          <a:p>
            <a:pPr marL="380990" indent="-228600">
              <a:lnSpc>
                <a:spcPct val="90000"/>
              </a:lnSpc>
              <a:spcBef>
                <a:spcPts val="10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1400"/>
              <a:t>IRB waiver of parent/guardian consent</a:t>
            </a:r>
          </a:p>
          <a:p>
            <a:pPr marL="380990" indent="-228600">
              <a:lnSpc>
                <a:spcPct val="90000"/>
              </a:lnSpc>
              <a:spcBef>
                <a:spcPts val="10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1400" b="1"/>
              <a:t>Sampling: </a:t>
            </a:r>
            <a:r>
              <a:rPr lang="en-US" sz="1400"/>
              <a:t>Purposive, Snowball, Theoretical</a:t>
            </a:r>
          </a:p>
          <a:p>
            <a:pPr marL="380990" indent="-228600">
              <a:lnSpc>
                <a:spcPct val="90000"/>
              </a:lnSpc>
              <a:spcBef>
                <a:spcPts val="10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1400" b="1"/>
              <a:t>Semi-structured interviews</a:t>
            </a:r>
          </a:p>
          <a:p>
            <a:pPr marL="380990" indent="-228600">
              <a:lnSpc>
                <a:spcPct val="90000"/>
              </a:lnSpc>
              <a:spcBef>
                <a:spcPts val="10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1400" b="1"/>
              <a:t>Information worlds mapping (IWM) </a:t>
            </a:r>
            <a:r>
              <a:rPr lang="en-US" sz="1400" i="1"/>
              <a:t>(Greyson, 2013)</a:t>
            </a:r>
          </a:p>
          <a:p>
            <a:pPr marL="380990" indent="-228600">
              <a:lnSpc>
                <a:spcPct val="90000"/>
              </a:lnSpc>
              <a:spcBef>
                <a:spcPts val="10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1400" b="1"/>
              <a:t>In-person interviews</a:t>
            </a:r>
            <a:r>
              <a:rPr lang="en-US" sz="1400"/>
              <a:t> (with exception of 2 telephone)</a:t>
            </a:r>
          </a:p>
          <a:p>
            <a:pPr marL="380990" indent="-228600">
              <a:lnSpc>
                <a:spcPct val="90000"/>
              </a:lnSpc>
              <a:spcBef>
                <a:spcPts val="10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1400"/>
              <a:t>Interviews </a:t>
            </a:r>
            <a:r>
              <a:rPr lang="en-US" sz="1400" b="1"/>
              <a:t>audio-recorded </a:t>
            </a:r>
            <a:r>
              <a:rPr lang="en-US" sz="1400"/>
              <a:t>&amp; </a:t>
            </a:r>
            <a:r>
              <a:rPr lang="en-US" sz="1400" b="1"/>
              <a:t>transcribed</a:t>
            </a:r>
          </a:p>
          <a:p>
            <a:pPr marL="380990" indent="-228600">
              <a:lnSpc>
                <a:spcPct val="90000"/>
              </a:lnSpc>
              <a:spcBef>
                <a:spcPts val="10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1400" b="1"/>
              <a:t>Open qualitative coding </a:t>
            </a:r>
            <a:r>
              <a:rPr lang="en-US" sz="1400" i="1"/>
              <a:t>(Strauss &amp; Corbin, 1994)</a:t>
            </a:r>
          </a:p>
          <a:p>
            <a:pPr marL="838178" lvl="1" indent="-228600">
              <a:lnSpc>
                <a:spcPct val="90000"/>
              </a:lnSpc>
              <a:spcBef>
                <a:spcPts val="10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1400"/>
              <a:t>IWM made use of situational analysis via memos (Clarke, 2005)</a:t>
            </a:r>
          </a:p>
          <a:p>
            <a:pPr marL="838178" lvl="1" indent="-228600">
              <a:lnSpc>
                <a:spcPct val="90000"/>
              </a:lnSpc>
              <a:spcBef>
                <a:spcPts val="10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1400"/>
              <a:t>Locating memos, big picture memos, specification memos (Greyson et al., 2019)</a:t>
            </a:r>
          </a:p>
          <a:p>
            <a:pPr marL="380990" indent="-228600">
              <a:lnSpc>
                <a:spcPct val="90000"/>
              </a:lnSpc>
              <a:spcBef>
                <a:spcPts val="10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1400" b="1"/>
              <a:t>Validity: </a:t>
            </a:r>
            <a:r>
              <a:rPr lang="en-US" sz="1400"/>
              <a:t>Team coding meetings, member-checking, multiple data collection methods</a:t>
            </a:r>
          </a:p>
          <a:p>
            <a:pPr marL="380990" indent="-228600">
              <a:lnSpc>
                <a:spcPct val="90000"/>
              </a:lnSpc>
              <a:spcBef>
                <a:spcPts val="10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1400"/>
              <a:t>Pseudonyms used</a:t>
            </a:r>
            <a:endParaRPr lang="en-US" sz="1400" b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B64344-DB51-0846-9C6B-D8088F1EFDC3}"/>
              </a:ext>
            </a:extLst>
          </p:cNvPr>
          <p:cNvGrpSpPr/>
          <p:nvPr/>
        </p:nvGrpSpPr>
        <p:grpSpPr>
          <a:xfrm>
            <a:off x="9200192" y="6193272"/>
            <a:ext cx="2811072" cy="664728"/>
            <a:chOff x="7777792" y="6201948"/>
            <a:chExt cx="2811072" cy="6647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AC995E-6E4F-D448-8E6E-58E8033A2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F8F8ED-5AF5-4547-85BE-52E03EAE4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4513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9F25EF57-DD42-2D49-8DAB-BAA8A75237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2729" y="5499895"/>
            <a:ext cx="9638443" cy="48463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67985-D6E9-40FF-97C0-4B6D373E8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68" y="640080"/>
            <a:ext cx="10911865" cy="462686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801362-349C-44BE-BEF6-8E926E1D3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4297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716AB6-22D2-DB42-BD0D-1B0B7009F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5000"/>
              <a:t>Findings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207FA9-E430-BE48-95A1-BB4E6F760648}"/>
              </a:ext>
            </a:extLst>
          </p:cNvPr>
          <p:cNvGrpSpPr/>
          <p:nvPr/>
        </p:nvGrpSpPr>
        <p:grpSpPr>
          <a:xfrm>
            <a:off x="9011507" y="6198283"/>
            <a:ext cx="2811072" cy="664728"/>
            <a:chOff x="7777792" y="6201948"/>
            <a:chExt cx="2811072" cy="6647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8802C9-E7CC-6546-95D6-1421CB2C2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E75831A-088B-3749-A64F-B2A3B7D68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9754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2724150" y="4823125"/>
            <a:ext cx="6743700" cy="1264763"/>
          </a:xfrm>
          <a:prstGeom prst="rect">
            <a:avLst/>
          </a:prstGeom>
        </p:spPr>
        <p:txBody>
          <a:bodyPr spcFirstLastPara="1" vert="horz" wrap="square" lIns="365760" tIns="243840" rIns="365760" bIns="243840" rtlCol="0" anchor="ctr" anchorCtr="1">
            <a:normAutofit/>
          </a:bodyPr>
          <a:lstStyle/>
          <a:p>
            <a:pPr defTabSz="1219170">
              <a:spcBef>
                <a:spcPct val="0"/>
              </a:spcBef>
            </a:pPr>
            <a:r>
              <a:rPr lang="en-US" spc="267"/>
              <a:t>Participant Demographics</a:t>
            </a:r>
          </a:p>
        </p:txBody>
      </p:sp>
      <p:graphicFrame>
        <p:nvGraphicFramePr>
          <p:cNvPr id="109" name="Google Shape;109;p22"/>
          <p:cNvGraphicFramePr/>
          <p:nvPr>
            <p:extLst>
              <p:ext uri="{D42A27DB-BD31-4B8C-83A1-F6EECF244321}">
                <p14:modId xmlns:p14="http://schemas.microsoft.com/office/powerpoint/2010/main" val="390810860"/>
              </p:ext>
            </p:extLst>
          </p:nvPr>
        </p:nvGraphicFramePr>
        <p:xfrm>
          <a:off x="7336850" y="208848"/>
          <a:ext cx="3049290" cy="44825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759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22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11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8000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ym typeface="Times New Roman"/>
                        </a:rPr>
                        <a:t>Table 3. Education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15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1" dirty="0">
                          <a:sym typeface="Times New Roman"/>
                        </a:rPr>
                        <a:t>Education</a:t>
                      </a:r>
                      <a:endParaRPr sz="1600" b="1" i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1" dirty="0">
                          <a:sym typeface="Times New Roman"/>
                        </a:rPr>
                        <a:t>n</a:t>
                      </a:r>
                      <a:endParaRPr sz="1600" b="1" i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1" dirty="0">
                          <a:sym typeface="Times New Roman"/>
                        </a:rPr>
                        <a:t>%</a:t>
                      </a:r>
                      <a:endParaRPr sz="1600" b="1" i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15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Some college credit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7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24%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15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Master’s degree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6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20%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15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Associate degree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5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17%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15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Bachelor’s degree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5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17%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In high school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2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7%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15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In middle school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2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7%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515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High school diploma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1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4%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515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Doctoral degree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1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4%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525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ym typeface="Times New Roman"/>
                        </a:rPr>
                        <a:t>GED or alt. credential</a:t>
                      </a:r>
                      <a:endParaRPr sz="1600" dirty="0"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ym typeface="Times New Roman"/>
                        </a:rPr>
                        <a:t>1</a:t>
                      </a:r>
                      <a:endParaRPr sz="1600"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ym typeface="Times New Roman"/>
                        </a:rPr>
                        <a:t>4%</a:t>
                      </a:r>
                      <a:endParaRPr sz="1600" dirty="0"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3159510709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D642948-FFEC-AC40-AC37-4AC94EF18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107235"/>
              </p:ext>
            </p:extLst>
          </p:nvPr>
        </p:nvGraphicFramePr>
        <p:xfrm>
          <a:off x="1251284" y="497973"/>
          <a:ext cx="2448351" cy="363351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950032">
                  <a:extLst>
                    <a:ext uri="{9D8B030D-6E8A-4147-A177-3AD203B41FA5}">
                      <a16:colId xmlns:a16="http://schemas.microsoft.com/office/drawing/2014/main" val="621323300"/>
                    </a:ext>
                  </a:extLst>
                </a:gridCol>
                <a:gridCol w="659461">
                  <a:extLst>
                    <a:ext uri="{9D8B030D-6E8A-4147-A177-3AD203B41FA5}">
                      <a16:colId xmlns:a16="http://schemas.microsoft.com/office/drawing/2014/main" val="4052148165"/>
                    </a:ext>
                  </a:extLst>
                </a:gridCol>
                <a:gridCol w="838858">
                  <a:extLst>
                    <a:ext uri="{9D8B030D-6E8A-4147-A177-3AD203B41FA5}">
                      <a16:colId xmlns:a16="http://schemas.microsoft.com/office/drawing/2014/main" val="3554990599"/>
                    </a:ext>
                  </a:extLst>
                </a:gridCol>
              </a:tblGrid>
              <a:tr h="611893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ym typeface="Times New Roman"/>
                        </a:rPr>
                        <a:t>Table 1. Age Range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658143"/>
                  </a:ext>
                </a:extLst>
              </a:tr>
              <a:tr h="40162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1" dirty="0">
                          <a:sym typeface="Times New Roman"/>
                        </a:rPr>
                        <a:t>Age</a:t>
                      </a:r>
                      <a:endParaRPr sz="1600" b="1" i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1" dirty="0">
                          <a:sym typeface="Times New Roman"/>
                        </a:rPr>
                        <a:t>n</a:t>
                      </a:r>
                      <a:endParaRPr sz="1600" b="1" i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1" dirty="0">
                          <a:sym typeface="Times New Roman"/>
                        </a:rPr>
                        <a:t>%</a:t>
                      </a:r>
                      <a:endParaRPr sz="1600" b="1" i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4025180003"/>
                  </a:ext>
                </a:extLst>
              </a:tr>
              <a:tr h="40162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ym typeface="Times New Roman"/>
                        </a:rPr>
                        <a:t>18-25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11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37%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1038606155"/>
                  </a:ext>
                </a:extLst>
              </a:tr>
              <a:tr h="40162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35-54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7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24%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1975718331"/>
                  </a:ext>
                </a:extLst>
              </a:tr>
              <a:tr h="40162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55-64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ym typeface="Times New Roman"/>
                        </a:rPr>
                        <a:t>4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14%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2120808701"/>
                  </a:ext>
                </a:extLst>
              </a:tr>
              <a:tr h="40162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13-17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ym typeface="Times New Roman"/>
                        </a:rPr>
                        <a:t>4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14%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3939227292"/>
                  </a:ext>
                </a:extLst>
              </a:tr>
              <a:tr h="61189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26-34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ym typeface="Times New Roman"/>
                        </a:rPr>
                        <a:t>3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10%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3207309479"/>
                  </a:ext>
                </a:extLst>
              </a:tr>
              <a:tr h="40162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65+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1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ym typeface="Times New Roman"/>
                        </a:rPr>
                        <a:t>4%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93215709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AD8575-546C-154C-B949-60FEFB1636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10796"/>
              </p:ext>
            </p:extLst>
          </p:nvPr>
        </p:nvGraphicFramePr>
        <p:xfrm>
          <a:off x="3993598" y="394784"/>
          <a:ext cx="3049289" cy="401248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117468">
                  <a:extLst>
                    <a:ext uri="{9D8B030D-6E8A-4147-A177-3AD203B41FA5}">
                      <a16:colId xmlns:a16="http://schemas.microsoft.com/office/drawing/2014/main" val="75577232"/>
                    </a:ext>
                  </a:extLst>
                </a:gridCol>
                <a:gridCol w="400144">
                  <a:extLst>
                    <a:ext uri="{9D8B030D-6E8A-4147-A177-3AD203B41FA5}">
                      <a16:colId xmlns:a16="http://schemas.microsoft.com/office/drawing/2014/main" val="2709798242"/>
                    </a:ext>
                  </a:extLst>
                </a:gridCol>
                <a:gridCol w="531677">
                  <a:extLst>
                    <a:ext uri="{9D8B030D-6E8A-4147-A177-3AD203B41FA5}">
                      <a16:colId xmlns:a16="http://schemas.microsoft.com/office/drawing/2014/main" val="3872020016"/>
                    </a:ext>
                  </a:extLst>
                </a:gridCol>
              </a:tblGrid>
              <a:tr h="664091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ym typeface="Times New Roman"/>
                        </a:rPr>
                        <a:t>Table 2. Race &amp; Ethnicity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041172"/>
                  </a:ext>
                </a:extLst>
              </a:tr>
              <a:tr h="43588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1" dirty="0">
                          <a:sym typeface="Times New Roman"/>
                        </a:rPr>
                        <a:t>Race &amp; Ethnicity</a:t>
                      </a:r>
                      <a:endParaRPr sz="1600" b="1" i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1">
                          <a:sym typeface="Times New Roman"/>
                        </a:rPr>
                        <a:t>n</a:t>
                      </a:r>
                      <a:endParaRPr sz="1600" b="1" i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1" dirty="0">
                          <a:sym typeface="Times New Roman"/>
                        </a:rPr>
                        <a:t>%</a:t>
                      </a:r>
                      <a:endParaRPr sz="1600" b="1" i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3007735149"/>
                  </a:ext>
                </a:extLst>
              </a:tr>
              <a:tr h="43588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White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18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60%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2701739297"/>
                  </a:ext>
                </a:extLst>
              </a:tr>
              <a:tr h="43588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Black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7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24%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1028886192"/>
                  </a:ext>
                </a:extLst>
              </a:tr>
              <a:tr h="43588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Black, White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2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7%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1362707124"/>
                  </a:ext>
                </a:extLst>
              </a:tr>
              <a:tr h="43588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ym typeface="Times New Roman"/>
                        </a:rPr>
                        <a:t>Black, Afro-Caribbean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1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4%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3734604021"/>
                  </a:ext>
                </a:extLst>
              </a:tr>
              <a:tr h="73309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ym typeface="Times New Roman"/>
                        </a:rPr>
                        <a:t>Aboriginal, Arab/West Asian, Black, White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1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4%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4201732600"/>
                  </a:ext>
                </a:extLst>
              </a:tr>
              <a:tr h="43588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Black, White, Egyptian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ym typeface="Times New Roman"/>
                        </a:rPr>
                        <a:t>1</a:t>
                      </a:r>
                      <a:endParaRPr sz="16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ym typeface="Times New Roman"/>
                        </a:rPr>
                        <a:t>4%</a:t>
                      </a: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0349" marR="40349" marT="53795" marB="53795"/>
                </a:tc>
                <a:extLst>
                  <a:ext uri="{0D108BD9-81ED-4DB2-BD59-A6C34878D82A}">
                    <a16:rowId xmlns:a16="http://schemas.microsoft.com/office/drawing/2014/main" val="1482183031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4B9842C9-FA83-2747-AE1C-40F812C9994B}"/>
              </a:ext>
            </a:extLst>
          </p:cNvPr>
          <p:cNvGrpSpPr/>
          <p:nvPr/>
        </p:nvGrpSpPr>
        <p:grpSpPr>
          <a:xfrm>
            <a:off x="7777792" y="6201948"/>
            <a:ext cx="2811072" cy="664728"/>
            <a:chOff x="7777792" y="6201948"/>
            <a:chExt cx="2811072" cy="6647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1BE175-B4AB-3E4B-992D-18AEB6640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0CAF5D3-0401-4449-A83C-D592F64ED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5173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  <a:prstGeom prst="rect">
            <a:avLst/>
          </a:prstGeom>
        </p:spPr>
        <p:txBody>
          <a:bodyPr spcFirstLastPara="1" vert="horz" lIns="274320" tIns="182880" rIns="274320" bIns="182880" rtlCol="0" anchor="ctr" anchorCtr="1">
            <a:normAutofit/>
          </a:bodyPr>
          <a:lstStyle/>
          <a:p>
            <a:pPr>
              <a:spcBef>
                <a:spcPct val="0"/>
              </a:spcBef>
            </a:pPr>
            <a:r>
              <a:rPr lang="en-US" sz="3200"/>
              <a:t>Participant Demographics</a:t>
            </a:r>
          </a:p>
        </p:txBody>
      </p:sp>
      <p:sp>
        <p:nvSpPr>
          <p:cNvPr id="1032" name="Rectangle 138">
            <a:extLst>
              <a:ext uri="{FF2B5EF4-FFF2-40B4-BE49-F238E27FC236}">
                <a16:creationId xmlns:a16="http://schemas.microsoft.com/office/drawing/2014/main" id="{BE8CB49B-1AF4-4FE1-AB21-01AAA67C3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41112" y="640555"/>
            <a:ext cx="7710608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Rectangle 140">
            <a:extLst>
              <a:ext uri="{FF2B5EF4-FFF2-40B4-BE49-F238E27FC236}">
                <a16:creationId xmlns:a16="http://schemas.microsoft.com/office/drawing/2014/main" id="{66DEFA6D-B8E6-4CF1-AAD2-1EFB4D69C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06812" y="806112"/>
            <a:ext cx="7379208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s://lh4.googleusercontent.com/4Ai6ugZyWmwajovIsLGUEr6G_83hb-sRuYlTIaJkm-Kfs2OqdOHVh9jk4i3Xj2C91MgA8kxOFHTpTyNAEFhmxwNrbakQsIuIzljDaS1j4xkt0coeqLtQNUtzRgWuWFNHrqhOAJI0">
            <a:extLst>
              <a:ext uri="{FF2B5EF4-FFF2-40B4-BE49-F238E27FC236}">
                <a16:creationId xmlns:a16="http://schemas.microsoft.com/office/drawing/2014/main" id="{C5DDC9FE-DBE6-C844-BE52-3BFCC21C4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r="6159" b="9959"/>
          <a:stretch/>
        </p:blipFill>
        <p:spPr bwMode="auto">
          <a:xfrm>
            <a:off x="2616780" y="970704"/>
            <a:ext cx="3318354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VPGixjKMPEUVeC4rFOBpJf9SP6XgrJzWVWTNJQuuYD0_fvRluc0eXSoQ0TDHLrj1KHXmltZ4ANTtjIg5q1g_U6rMpvyKI4Kj1FMCYP9D6iLT-6pnBjbCLUYmpxjQFlN_1yYuEfIq">
            <a:extLst>
              <a:ext uri="{FF2B5EF4-FFF2-40B4-BE49-F238E27FC236}">
                <a16:creationId xmlns:a16="http://schemas.microsoft.com/office/drawing/2014/main" id="{3C83D1AC-DC2E-054E-AFB2-EB2F62055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8" r="13478" b="2"/>
          <a:stretch/>
        </p:blipFill>
        <p:spPr bwMode="auto">
          <a:xfrm>
            <a:off x="6256866" y="974703"/>
            <a:ext cx="3298963" cy="264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7FA9BBB-C8BA-1944-93EB-08EB2331ADCF}"/>
              </a:ext>
            </a:extLst>
          </p:cNvPr>
          <p:cNvGrpSpPr/>
          <p:nvPr/>
        </p:nvGrpSpPr>
        <p:grpSpPr>
          <a:xfrm>
            <a:off x="9011507" y="6198283"/>
            <a:ext cx="2811072" cy="664728"/>
            <a:chOff x="7777792" y="6201948"/>
            <a:chExt cx="2811072" cy="6647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AE865-0347-044C-8AD3-82976D385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77792" y="6201948"/>
              <a:ext cx="1462401" cy="6647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A85CE9-8741-EA42-BE91-5308FAFBA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40193" y="6351432"/>
              <a:ext cx="1348671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533330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1764</Words>
  <Application>Microsoft Macintosh PowerPoint</Application>
  <PresentationFormat>Widescreen</PresentationFormat>
  <Paragraphs>188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Gill Sans MT</vt:lpstr>
      <vt:lpstr>Times New Roman</vt:lpstr>
      <vt:lpstr>Parcel</vt:lpstr>
      <vt:lpstr>“When Someone sees me, I am nothing of the norm”: examining the discursive role power plays in shaping lgbtq+ health information practices</vt:lpstr>
      <vt:lpstr>Introduction: LGBTQ+ Health information worlds</vt:lpstr>
      <vt:lpstr>Research questions</vt:lpstr>
      <vt:lpstr>Literature Review: Discursive power</vt:lpstr>
      <vt:lpstr>Literature Review: Information Practices</vt:lpstr>
      <vt:lpstr>Methods</vt:lpstr>
      <vt:lpstr>Findings</vt:lpstr>
      <vt:lpstr>Participant Demographics</vt:lpstr>
      <vt:lpstr>Participant Demographics</vt:lpstr>
      <vt:lpstr>Condensing LGBTQ+ people into monoliths</vt:lpstr>
      <vt:lpstr>Vada’s map</vt:lpstr>
      <vt:lpstr>Charles’ Map</vt:lpstr>
      <vt:lpstr>Establishing community’s normative role in information practices</vt:lpstr>
      <vt:lpstr>Tony’s map</vt:lpstr>
      <vt:lpstr>Charles’ Map</vt:lpstr>
      <vt:lpstr>Applying metronormativity discourses to information sources</vt:lpstr>
      <vt:lpstr>Tony Solano’s Map</vt:lpstr>
      <vt:lpstr>Pat’s Map</vt:lpstr>
      <vt:lpstr>Discussion</vt:lpstr>
      <vt:lpstr>Conclusion</vt:lpstr>
      <vt:lpstr>Thank you! Questions?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“When Someone sees me, I am nothing of the norm”: examining the discursive role power plays in shaping lgbtq+ health information practices</dc:title>
  <dc:creator>WAGNER, TRAVIS</dc:creator>
  <cp:lastModifiedBy>WAGNER, TRAVIS</cp:lastModifiedBy>
  <cp:revision>5</cp:revision>
  <dcterms:created xsi:type="dcterms:W3CDTF">2020-08-24T17:52:50Z</dcterms:created>
  <dcterms:modified xsi:type="dcterms:W3CDTF">2020-08-25T15:24:32Z</dcterms:modified>
</cp:coreProperties>
</file>